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  <p:sldMasterId id="2147483656" r:id="rId3"/>
    <p:sldMasterId id="2147483662" r:id="rId4"/>
    <p:sldMasterId id="2147483664" r:id="rId5"/>
  </p:sldMasterIdLst>
  <p:notesMasterIdLst>
    <p:notesMasterId r:id="rId32"/>
  </p:notesMasterIdLst>
  <p:handoutMasterIdLst>
    <p:handoutMasterId r:id="rId33"/>
  </p:handoutMasterIdLst>
  <p:sldIdLst>
    <p:sldId id="256" r:id="rId6"/>
    <p:sldId id="258" r:id="rId7"/>
    <p:sldId id="261" r:id="rId8"/>
    <p:sldId id="307" r:id="rId9"/>
    <p:sldId id="263" r:id="rId10"/>
    <p:sldId id="265" r:id="rId11"/>
    <p:sldId id="308" r:id="rId12"/>
    <p:sldId id="266" r:id="rId13"/>
    <p:sldId id="324" r:id="rId14"/>
    <p:sldId id="309" r:id="rId15"/>
    <p:sldId id="310" r:id="rId16"/>
    <p:sldId id="311" r:id="rId17"/>
    <p:sldId id="312" r:id="rId18"/>
    <p:sldId id="313" r:id="rId19"/>
    <p:sldId id="315" r:id="rId20"/>
    <p:sldId id="326" r:id="rId21"/>
    <p:sldId id="314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5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CC3300"/>
    <a:srgbClr val="AD0000"/>
    <a:srgbClr val="B2B2B2"/>
    <a:srgbClr val="5F0000"/>
    <a:srgbClr val="3E3E3E"/>
    <a:srgbClr val="000000"/>
    <a:srgbClr val="323232"/>
    <a:srgbClr val="740000"/>
    <a:srgbClr val="7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42" autoAdjust="0"/>
    <p:restoredTop sz="91222" autoAdjust="0"/>
  </p:normalViewPr>
  <p:slideViewPr>
    <p:cSldViewPr snapToObjects="1">
      <p:cViewPr varScale="1">
        <p:scale>
          <a:sx n="90" d="100"/>
          <a:sy n="90" d="100"/>
        </p:scale>
        <p:origin x="76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8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75" d="100"/>
          <a:sy n="75" d="100"/>
        </p:scale>
        <p:origin x="2784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7721C-E8F9-4152-BEC4-B88BEBD936EF}" type="datetimeFigureOut">
              <a:rPr lang="en-US" smtClean="0"/>
              <a:pPr/>
              <a:t>4/12/18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6241B-A9A4-48D2-AEF4-BEFCE625EC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3056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EAB1C-C787-4710-AC65-4834B24B0179}" type="datetimeFigureOut">
              <a:rPr lang="en-US" smtClean="0"/>
              <a:pPr/>
              <a:t>4/12/18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5513B-1241-4A9C-8018-043E2B4596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329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5513B-1241-4A9C-8018-043E2B45967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739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5513B-1241-4A9C-8018-043E2B45967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81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5513B-1241-4A9C-8018-043E2B45967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5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5513B-1241-4A9C-8018-043E2B45967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782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5513B-1241-4A9C-8018-043E2B45967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745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s" dirty="0"/>
              <a:t>Distribution!!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5513B-1241-4A9C-8018-043E2B45967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310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s" dirty="0"/>
              <a:t>Vice</a:t>
            </a:r>
            <a:r>
              <a:rPr lang="zh-Hans" altLang="en-US" dirty="0"/>
              <a:t> </a:t>
            </a:r>
            <a:r>
              <a:rPr lang="en-US" altLang="zh-Hans" dirty="0"/>
              <a:t>versa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5513B-1241-4A9C-8018-043E2B45967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881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i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685800" y="4085650"/>
            <a:ext cx="7772400" cy="584776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buNone/>
              <a:defRPr sz="3200" b="0" i="0">
                <a:solidFill>
                  <a:schemeClr val="bg1"/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362200" y="5162490"/>
            <a:ext cx="44196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HelveticaNeueLT Std"/>
                <a:cs typeface="HelveticaNeueLT St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date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0" y="1524001"/>
            <a:ext cx="3962400" cy="441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rot="10800000">
            <a:off x="609600" y="1446213"/>
            <a:ext cx="3886200" cy="158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Picture Placeholder 2"/>
          <p:cNvSpPr>
            <a:spLocks noGrp="1"/>
          </p:cNvSpPr>
          <p:nvPr>
            <p:ph type="pic" idx="12"/>
          </p:nvPr>
        </p:nvSpPr>
        <p:spPr>
          <a:xfrm>
            <a:off x="4648200" y="1447801"/>
            <a:ext cx="3886200" cy="449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FFFFFF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0" y="1524001"/>
            <a:ext cx="3962400" cy="441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2"/>
          </p:nvPr>
        </p:nvSpPr>
        <p:spPr>
          <a:xfrm>
            <a:off x="609600" y="1447801"/>
            <a:ext cx="3886200" cy="449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 rot="10800000">
            <a:off x="4648200" y="1446213"/>
            <a:ext cx="3886200" cy="158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FFFFFF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362200" y="990600"/>
            <a:ext cx="61722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62200" y="1524001"/>
            <a:ext cx="6172200" cy="441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480896" y="1445409"/>
            <a:ext cx="6053504" cy="2393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FFFFFF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rot="10800000">
            <a:off x="609600" y="1446213"/>
            <a:ext cx="3886200" cy="158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idx="12"/>
          </p:nvPr>
        </p:nvSpPr>
        <p:spPr>
          <a:xfrm>
            <a:off x="4648200" y="1524001"/>
            <a:ext cx="3886200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3"/>
          </p:nvPr>
        </p:nvSpPr>
        <p:spPr>
          <a:xfrm>
            <a:off x="609600" y="1524000"/>
            <a:ext cx="3886200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FFFFFF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rot="10800000">
            <a:off x="609600" y="1446213"/>
            <a:ext cx="3886200" cy="158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FFFFFF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3657600" y="4051756"/>
            <a:ext cx="4953000" cy="430887"/>
          </a:xfrm>
          <a:prstGeom prst="rect">
            <a:avLst/>
          </a:prstGeom>
          <a:ln>
            <a:noFill/>
          </a:ln>
        </p:spPr>
        <p:txBody>
          <a:bodyPr anchor="ctr">
            <a:spAutoFit/>
          </a:bodyPr>
          <a:lstStyle>
            <a:lvl1pPr marL="0" indent="0" algn="r">
              <a:buNone/>
              <a:defRPr sz="2200" b="0" i="0">
                <a:solidFill>
                  <a:srgbClr val="FFFFFF"/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7162800" y="6249144"/>
            <a:ext cx="1447800" cy="276999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>
            <a:lvl1pPr marL="0" indent="0" algn="r">
              <a:buNone/>
              <a:defRPr sz="1200" b="0" i="0">
                <a:solidFill>
                  <a:srgbClr val="AD0000"/>
                </a:solidFill>
                <a:latin typeface="HelveticaNeueLT Std"/>
                <a:cs typeface="HelveticaNeueLT St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date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wenmeyer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wenmeyer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wenmeyer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lknap Research Bldg.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2691824"/>
            <a:ext cx="8077200" cy="584776"/>
          </a:xfrm>
          <a:prstGeom prst="rect">
            <a:avLst/>
          </a:prstGeom>
        </p:spPr>
        <p:txBody>
          <a:bodyPr vert="horz" anchor="b">
            <a:spAutoFit/>
          </a:bodyPr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 rot="10800000">
            <a:off x="2628900" y="3429002"/>
            <a:ext cx="38862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 Lif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 Lif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 Lif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 Life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 Life 5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 Life 6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 Life 7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B5191A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0" y="1524001"/>
            <a:ext cx="3962400" cy="441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rot="10800000">
            <a:off x="609600" y="1446213"/>
            <a:ext cx="38862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Picture Placeholder 2"/>
          <p:cNvSpPr>
            <a:spLocks noGrp="1"/>
          </p:cNvSpPr>
          <p:nvPr>
            <p:ph type="pic" idx="12"/>
          </p:nvPr>
        </p:nvSpPr>
        <p:spPr>
          <a:xfrm>
            <a:off x="4648200" y="1447801"/>
            <a:ext cx="3886200" cy="449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5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B5191A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0" y="1524001"/>
            <a:ext cx="3962400" cy="441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2"/>
          </p:nvPr>
        </p:nvSpPr>
        <p:spPr>
          <a:xfrm>
            <a:off x="609600" y="1447801"/>
            <a:ext cx="3886200" cy="449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 rot="10800000">
            <a:off x="4648200" y="1446213"/>
            <a:ext cx="38862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362200" y="990600"/>
            <a:ext cx="61722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B5191A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62200" y="1524001"/>
            <a:ext cx="6172200" cy="441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480896" y="1445407"/>
            <a:ext cx="6053504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B5191A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rot="10800000">
            <a:off x="609600" y="1446213"/>
            <a:ext cx="38862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idx="12"/>
          </p:nvPr>
        </p:nvSpPr>
        <p:spPr>
          <a:xfrm>
            <a:off x="4648200" y="1524001"/>
            <a:ext cx="3886200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3"/>
          </p:nvPr>
        </p:nvSpPr>
        <p:spPr>
          <a:xfrm>
            <a:off x="609600" y="1524000"/>
            <a:ext cx="3886200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B5191A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 rot="10800000">
            <a:off x="609600" y="1446213"/>
            <a:ext cx="38862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0B158-1B1F-A341-8AF2-8A0CB7C04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8122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2691824"/>
            <a:ext cx="8077200" cy="584776"/>
          </a:xfrm>
          <a:prstGeom prst="rect">
            <a:avLst/>
          </a:prstGeom>
        </p:spPr>
        <p:txBody>
          <a:bodyPr vert="horz" anchor="b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Helvetica Neue Bold Condensed"/>
                <a:cs typeface="Helvetica Neue Bold Condensed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 rot="10800000">
            <a:off x="2628900" y="3429002"/>
            <a:ext cx="3886200" cy="1588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FFFFFF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4000">
              <a:srgbClr val="AD0000"/>
            </a:gs>
            <a:gs pos="100000">
              <a:srgbClr val="5F0000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2362200" y="4876801"/>
            <a:ext cx="4419600" cy="158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uofl ligature white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691" y="1524000"/>
            <a:ext cx="1912618" cy="11591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4000">
              <a:schemeClr val="bg1"/>
            </a:gs>
            <a:gs pos="100000">
              <a:srgbClr val="B2B2B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10800000">
            <a:off x="609600" y="6246811"/>
            <a:ext cx="7924800" cy="158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81000" y="0"/>
            <a:ext cx="1066800" cy="914400"/>
          </a:xfrm>
          <a:prstGeom prst="rect">
            <a:avLst/>
          </a:prstGeom>
          <a:solidFill>
            <a:srgbClr val="AD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uofl ligature white.ep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599" y="381001"/>
            <a:ext cx="649224" cy="393471"/>
          </a:xfrm>
          <a:prstGeom prst="rect">
            <a:avLst/>
          </a:prstGeom>
        </p:spPr>
      </p:pic>
      <p:sp>
        <p:nvSpPr>
          <p:cNvPr id="8" name="Date Placeholder 3"/>
          <p:cNvSpPr txBox="1">
            <a:spLocks/>
          </p:cNvSpPr>
          <p:nvPr/>
        </p:nvSpPr>
        <p:spPr>
          <a:xfrm>
            <a:off x="6553200" y="6340475"/>
            <a:ext cx="2057400" cy="365125"/>
          </a:xfrm>
          <a:prstGeom prst="rect">
            <a:avLst/>
          </a:prstGeom>
        </p:spPr>
        <p:txBody>
          <a:bodyPr anchor="t"/>
          <a:lstStyle>
            <a:lvl1pPr algn="ctr">
              <a:defRPr sz="2000" b="0" i="0">
                <a:solidFill>
                  <a:schemeClr val="bg1"/>
                </a:solidFill>
                <a:latin typeface="HelveticaNeueLT Std Thin Italic"/>
                <a:cs typeface="HelveticaNeueLT Std Thin Italic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000" cap="none" spc="200" normalizeH="0" baseline="0" noProof="0" dirty="0">
                <a:ln>
                  <a:noFill/>
                </a:ln>
                <a:solidFill>
                  <a:srgbClr val="AD0000"/>
                </a:solidFill>
                <a:effectLst/>
                <a:uLnTx/>
                <a:uFillTx/>
                <a:latin typeface="HelveticaNeueLT Std"/>
                <a:ea typeface="+mn-ea"/>
                <a:cs typeface="HelveticaNeueLT Std"/>
              </a:rPr>
              <a:t>LOUISVILLE.EDU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81" r:id="rId6"/>
    <p:sldLayoutId id="2147483683" r:id="rId7"/>
  </p:sldLayoutIdLst>
  <p:hf sldNum="0"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4000">
              <a:srgbClr val="3E3E3E"/>
            </a:gs>
            <a:gs pos="100000">
              <a:srgbClr val="000000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10800000">
            <a:off x="609600" y="6246811"/>
            <a:ext cx="7924800" cy="1589"/>
          </a:xfrm>
          <a:prstGeom prst="line">
            <a:avLst/>
          </a:prstGeom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81000" y="0"/>
            <a:ext cx="10668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uofl ligature red.ep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81001"/>
            <a:ext cx="660400" cy="393700"/>
          </a:xfrm>
          <a:prstGeom prst="rect">
            <a:avLst/>
          </a:prstGeom>
        </p:spPr>
      </p:pic>
      <p:sp>
        <p:nvSpPr>
          <p:cNvPr id="6" name="Date Placeholder 3"/>
          <p:cNvSpPr txBox="1">
            <a:spLocks/>
          </p:cNvSpPr>
          <p:nvPr/>
        </p:nvSpPr>
        <p:spPr>
          <a:xfrm>
            <a:off x="6477000" y="6340475"/>
            <a:ext cx="2133600" cy="365125"/>
          </a:xfrm>
          <a:prstGeom prst="rect">
            <a:avLst/>
          </a:prstGeom>
        </p:spPr>
        <p:txBody>
          <a:bodyPr anchor="t"/>
          <a:lstStyle>
            <a:lvl1pPr algn="ctr">
              <a:defRPr sz="2000" b="0" i="0">
                <a:solidFill>
                  <a:schemeClr val="bg1"/>
                </a:solidFill>
                <a:latin typeface="HelveticaNeueLT Std Thin Italic"/>
                <a:cs typeface="HelveticaNeueLT Std Thin Italic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000" cap="none" spc="2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NeueLT Std"/>
                <a:ea typeface="+mn-ea"/>
                <a:cs typeface="HelveticaNeueLT Std"/>
              </a:rPr>
              <a:t>LOUISVILLE.EDU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82" r:id="rId6"/>
  </p:sldLayoutIdLst>
  <p:hf sldNum="0"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58000" y="6248400"/>
            <a:ext cx="2286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743200" y="3581400"/>
            <a:ext cx="6400800" cy="1371600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2819400"/>
            <a:ext cx="3429000" cy="1066800"/>
          </a:xfrm>
          <a:prstGeom prst="rect">
            <a:avLst/>
          </a:prstGeom>
          <a:solidFill>
            <a:srgbClr val="AD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UL_LOGOwordmarkonRed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75941"/>
            <a:ext cx="2396314" cy="5450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sldNum="0"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0" y="6248400"/>
            <a:ext cx="2286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304800"/>
            <a:ext cx="6705600" cy="1066800"/>
          </a:xfrm>
          <a:prstGeom prst="rect">
            <a:avLst/>
          </a:prstGeom>
          <a:solidFill>
            <a:srgbClr val="AD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514600" y="1828800"/>
            <a:ext cx="6629400" cy="3962400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uofl ligature white.eps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3402" y="621797"/>
            <a:ext cx="859985" cy="521203"/>
          </a:xfrm>
          <a:prstGeom prst="rect">
            <a:avLst/>
          </a:prstGeom>
        </p:spPr>
      </p:pic>
      <p:sp>
        <p:nvSpPr>
          <p:cNvPr id="11" name="Date Placeholder 3"/>
          <p:cNvSpPr txBox="1">
            <a:spLocks/>
          </p:cNvSpPr>
          <p:nvPr/>
        </p:nvSpPr>
        <p:spPr>
          <a:xfrm>
            <a:off x="6858000" y="6264275"/>
            <a:ext cx="1752600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2000" b="0" i="0">
                <a:solidFill>
                  <a:schemeClr val="bg1"/>
                </a:solidFill>
                <a:latin typeface="HelveticaNeueLT Std Thin Italic"/>
                <a:cs typeface="HelveticaNeueLT Std Thin Italic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900" cap="none" spc="200" normalizeH="0" baseline="0" noProof="0" dirty="0">
                <a:ln>
                  <a:noFill/>
                </a:ln>
                <a:solidFill>
                  <a:srgbClr val="AD0000"/>
                </a:solidFill>
                <a:effectLst/>
                <a:uLnTx/>
                <a:uFillTx/>
                <a:latin typeface="HelveticaNeueLT Std"/>
                <a:ea typeface="+mn-ea"/>
                <a:cs typeface="HelveticaNeueLT Std"/>
              </a:rPr>
              <a:t>LOUISVILLE.EDU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8" r:id="rId3"/>
    <p:sldLayoutId id="2147483667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</p:sldLayoutIdLst>
  <p:hf sldNum="0"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rgbClr val="AD0000">
                <a:lumMod val="100000"/>
                <a:alpha val="87000"/>
              </a:srgbClr>
            </a:gs>
            <a:gs pos="100000">
              <a:srgbClr val="5F0000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11"/>
          </p:nvPr>
        </p:nvSpPr>
        <p:spPr>
          <a:xfrm>
            <a:off x="0" y="3464242"/>
            <a:ext cx="9144000" cy="1077218"/>
          </a:xfrm>
        </p:spPr>
        <p:txBody>
          <a:bodyPr/>
          <a:lstStyle/>
          <a:p>
            <a:r>
              <a:rPr lang="en-US" dirty="0">
                <a:solidFill>
                  <a:srgbClr val="B2B2B2"/>
                </a:solidFill>
              </a:rPr>
              <a:t>Mapping Automated Pavement Data to Windshield Visual Survey Data: A Statistical Approach</a:t>
            </a:r>
            <a:endParaRPr lang="en-US" b="1" dirty="0">
              <a:solidFill>
                <a:srgbClr val="B2B2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half" idx="12"/>
          </p:nvPr>
        </p:nvSpPr>
        <p:spPr>
          <a:xfrm>
            <a:off x="0" y="4953000"/>
            <a:ext cx="9144000" cy="1809726"/>
          </a:xfrm>
        </p:spPr>
        <p:txBody>
          <a:bodyPr anchor="t"/>
          <a:lstStyle/>
          <a:p>
            <a:r>
              <a:rPr lang="en-US" sz="1800" dirty="0">
                <a:latin typeface="Baskerville Old Face" pitchFamily="18" charset="0"/>
              </a:rPr>
              <a:t>Jie Zhang, </a:t>
            </a:r>
            <a:r>
              <a:rPr lang="en-US" sz="1800" dirty="0" err="1">
                <a:latin typeface="Baskerville Old Face" pitchFamily="18" charset="0"/>
              </a:rPr>
              <a:t>Lihui</a:t>
            </a:r>
            <a:r>
              <a:rPr lang="en-US" sz="1800" dirty="0">
                <a:latin typeface="Baskerville Old Face" pitchFamily="18" charset="0"/>
              </a:rPr>
              <a:t> Bai</a:t>
            </a:r>
          </a:p>
          <a:p>
            <a:r>
              <a:rPr lang="en-US" sz="1400" i="1" dirty="0">
                <a:latin typeface="Baskerville Old Face" pitchFamily="18" charset="0"/>
              </a:rPr>
              <a:t>Department of Industrial Engineering, University of Louisville</a:t>
            </a:r>
          </a:p>
          <a:p>
            <a:r>
              <a:rPr lang="en-US" altLang="zh-Hans" sz="1800" dirty="0" err="1">
                <a:latin typeface="Baskerville Old Face" pitchFamily="18" charset="0"/>
              </a:rPr>
              <a:t>Zhihui</a:t>
            </a:r>
            <a:r>
              <a:rPr lang="zh-Hans" altLang="en-US" sz="1800" dirty="0">
                <a:latin typeface="Baskerville Old Face" pitchFamily="18" charset="0"/>
              </a:rPr>
              <a:t> </a:t>
            </a:r>
            <a:r>
              <a:rPr lang="en-US" altLang="zh-Hans" sz="1800" dirty="0">
                <a:latin typeface="Baskerville Old Face" pitchFamily="18" charset="0"/>
              </a:rPr>
              <a:t>Sun</a:t>
            </a:r>
            <a:endParaRPr lang="en-US" sz="1800" dirty="0">
              <a:latin typeface="Baskerville Old Face" pitchFamily="18" charset="0"/>
            </a:endParaRPr>
          </a:p>
          <a:p>
            <a:r>
              <a:rPr lang="en-US" altLang="zh-Hans" sz="1400" i="1" dirty="0">
                <a:latin typeface="Baskerville Old Face" pitchFamily="18" charset="0"/>
              </a:rPr>
              <a:t>D</a:t>
            </a:r>
            <a:r>
              <a:rPr lang="en-US" sz="1400" i="1" dirty="0">
                <a:latin typeface="Baskerville Old Face" pitchFamily="18" charset="0"/>
              </a:rPr>
              <a:t>epartment chair of Civil and Environmental Engineering</a:t>
            </a:r>
            <a:r>
              <a:rPr lang="en-US" altLang="zh-Hans" sz="1400" i="1" dirty="0">
                <a:latin typeface="Baskerville Old Face" pitchFamily="18" charset="0"/>
              </a:rPr>
              <a:t>,</a:t>
            </a:r>
            <a:r>
              <a:rPr lang="zh-Hans" altLang="en-US" sz="1400" i="1" dirty="0">
                <a:latin typeface="Baskerville Old Face" pitchFamily="18" charset="0"/>
              </a:rPr>
              <a:t> </a:t>
            </a:r>
            <a:r>
              <a:rPr lang="en-US" altLang="zh-Hans" sz="1400" i="1" dirty="0">
                <a:latin typeface="Baskerville Old Face" pitchFamily="18" charset="0"/>
              </a:rPr>
              <a:t>University</a:t>
            </a:r>
            <a:r>
              <a:rPr lang="zh-Hans" altLang="en-US" sz="1400" i="1" dirty="0">
                <a:latin typeface="Baskerville Old Face" pitchFamily="18" charset="0"/>
              </a:rPr>
              <a:t> </a:t>
            </a:r>
            <a:r>
              <a:rPr lang="en-US" altLang="zh-Hans" sz="1400" i="1" dirty="0">
                <a:latin typeface="Baskerville Old Face" pitchFamily="18" charset="0"/>
              </a:rPr>
              <a:t>of</a:t>
            </a:r>
            <a:r>
              <a:rPr lang="zh-Hans" altLang="en-US" sz="1400" i="1" dirty="0">
                <a:latin typeface="Baskerville Old Face" pitchFamily="18" charset="0"/>
              </a:rPr>
              <a:t> </a:t>
            </a:r>
            <a:r>
              <a:rPr lang="en-US" altLang="zh-Hans" sz="1400" i="1" dirty="0">
                <a:latin typeface="Baskerville Old Face" pitchFamily="18" charset="0"/>
              </a:rPr>
              <a:t>Louisville</a:t>
            </a:r>
          </a:p>
          <a:p>
            <a:r>
              <a:rPr lang="en-US" altLang="zh-Hans" sz="1800" dirty="0" err="1">
                <a:latin typeface="Baskerville Old Face" pitchFamily="18" charset="0"/>
              </a:rPr>
              <a:t>Xuwen</a:t>
            </a:r>
            <a:r>
              <a:rPr lang="zh-Hans" altLang="en-US" sz="1800" dirty="0">
                <a:latin typeface="Baskerville Old Face" pitchFamily="18" charset="0"/>
              </a:rPr>
              <a:t> </a:t>
            </a:r>
            <a:r>
              <a:rPr lang="en-US" altLang="zh-Hans" sz="1800" dirty="0">
                <a:latin typeface="Baskerville Old Face" pitchFamily="18" charset="0"/>
              </a:rPr>
              <a:t>Zhu</a:t>
            </a:r>
          </a:p>
          <a:p>
            <a:r>
              <a:rPr lang="en-US" sz="1400" i="1" dirty="0">
                <a:latin typeface="Baskerville Old Face" pitchFamily="18" charset="0"/>
              </a:rPr>
              <a:t>Department</a:t>
            </a:r>
            <a:r>
              <a:rPr lang="zh-Hans" altLang="en-US" sz="1400" i="1" dirty="0">
                <a:latin typeface="Baskerville Old Face" pitchFamily="18" charset="0"/>
              </a:rPr>
              <a:t> </a:t>
            </a:r>
            <a:r>
              <a:rPr lang="en-US" altLang="zh-Hans" sz="1400" i="1" dirty="0">
                <a:latin typeface="Baskerville Old Face" pitchFamily="18" charset="0"/>
              </a:rPr>
              <a:t>of</a:t>
            </a:r>
            <a:r>
              <a:rPr lang="zh-Hans" altLang="en-US" sz="1400" i="1" dirty="0">
                <a:latin typeface="Baskerville Old Face" pitchFamily="18" charset="0"/>
              </a:rPr>
              <a:t> </a:t>
            </a:r>
            <a:r>
              <a:rPr lang="en-US" altLang="zh-Hans" sz="1400" i="1" dirty="0">
                <a:latin typeface="Baskerville Old Face" pitchFamily="18" charset="0"/>
              </a:rPr>
              <a:t>Mathematics,</a:t>
            </a:r>
            <a:r>
              <a:rPr lang="zh-Hans" altLang="en-US" sz="1400" i="1" dirty="0">
                <a:latin typeface="Baskerville Old Face" pitchFamily="18" charset="0"/>
              </a:rPr>
              <a:t> </a:t>
            </a:r>
            <a:r>
              <a:rPr lang="en-US" altLang="zh-Hans" sz="1400" i="1" dirty="0">
                <a:latin typeface="Baskerville Old Face" pitchFamily="18" charset="0"/>
              </a:rPr>
              <a:t>University</a:t>
            </a:r>
            <a:r>
              <a:rPr lang="zh-Hans" altLang="en-US" sz="1400" i="1" dirty="0">
                <a:latin typeface="Baskerville Old Face" pitchFamily="18" charset="0"/>
              </a:rPr>
              <a:t> </a:t>
            </a:r>
            <a:r>
              <a:rPr lang="en-US" altLang="zh-Hans" sz="1400" i="1" dirty="0">
                <a:latin typeface="Baskerville Old Face" pitchFamily="18" charset="0"/>
              </a:rPr>
              <a:t>of</a:t>
            </a:r>
            <a:r>
              <a:rPr lang="zh-Hans" altLang="en-US" sz="1400" i="1" dirty="0">
                <a:latin typeface="Baskerville Old Face" pitchFamily="18" charset="0"/>
              </a:rPr>
              <a:t> </a:t>
            </a:r>
            <a:r>
              <a:rPr lang="en-US" altLang="zh-Hans" sz="1400" i="1" dirty="0">
                <a:latin typeface="Baskerville Old Face" pitchFamily="18" charset="0"/>
              </a:rPr>
              <a:t>Louisville</a:t>
            </a:r>
            <a:endParaRPr lang="en-US" sz="1400" i="1" dirty="0"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167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B6500-E7A1-514C-B55B-6A8A16A04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55" y="988267"/>
            <a:ext cx="3962400" cy="457200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D9883A6-FB62-8848-A26C-85CBF4738B9B}"/>
              </a:ext>
            </a:extLst>
          </p:cNvPr>
          <p:cNvSpPr txBox="1">
            <a:spLocks/>
          </p:cNvSpPr>
          <p:nvPr/>
        </p:nvSpPr>
        <p:spPr>
          <a:xfrm>
            <a:off x="1752599" y="152401"/>
            <a:ext cx="6705599" cy="5333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b="0" i="0" kern="1200">
                <a:solidFill>
                  <a:srgbClr val="AD0000"/>
                </a:solidFill>
                <a:latin typeface="HelveticaNeueLT Std Med Cn"/>
                <a:ea typeface="+mn-ea"/>
                <a:cs typeface="HelveticaNeueLT Std Med Cn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Mapping Automated Pavement Data to Windshield Visual Survey Data: A Statistical Approach</a:t>
            </a:r>
          </a:p>
          <a:p>
            <a:r>
              <a:rPr lang="en-US" sz="1100" i="1" dirty="0"/>
              <a:t>J. Zhang, L. Bai</a:t>
            </a:r>
            <a:r>
              <a:rPr lang="en-US" altLang="zh-Hans" sz="1100" i="1" dirty="0"/>
              <a:t>,</a:t>
            </a:r>
            <a:r>
              <a:rPr lang="zh-Hans" altLang="en-US" sz="1100" i="1" dirty="0"/>
              <a:t> </a:t>
            </a:r>
            <a:r>
              <a:rPr lang="en-US" altLang="zh-Hans" sz="1100" i="1" dirty="0" err="1"/>
              <a:t>Zhihui</a:t>
            </a:r>
            <a:r>
              <a:rPr lang="en-US" altLang="zh-Hans" sz="1100" i="1" dirty="0"/>
              <a:t> Sun, and </a:t>
            </a:r>
            <a:r>
              <a:rPr lang="en-US" altLang="zh-Hans" sz="1100" i="1" dirty="0" err="1"/>
              <a:t>Xuwen</a:t>
            </a:r>
            <a:r>
              <a:rPr lang="en-US" altLang="zh-Hans" sz="1100" i="1" dirty="0"/>
              <a:t> Zhu</a:t>
            </a:r>
            <a:endParaRPr lang="en-US" sz="1100" i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9BEDA9-9FAE-114B-9567-295CEB5DA11C}"/>
              </a:ext>
            </a:extLst>
          </p:cNvPr>
          <p:cNvSpPr txBox="1">
            <a:spLocks/>
          </p:cNvSpPr>
          <p:nvPr/>
        </p:nvSpPr>
        <p:spPr>
          <a:xfrm>
            <a:off x="449424" y="1524000"/>
            <a:ext cx="8458200" cy="3962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ans" sz="2400" dirty="0"/>
              <a:t>Replace</a:t>
            </a:r>
            <a:r>
              <a:rPr lang="zh-Hans" altLang="en-US" sz="2400" dirty="0"/>
              <a:t> </a:t>
            </a:r>
            <a:r>
              <a:rPr lang="en-US" altLang="zh-Hans" sz="2400" dirty="0"/>
              <a:t>all</a:t>
            </a:r>
            <a:r>
              <a:rPr lang="zh-Hans" altLang="en-US" sz="2400" dirty="0"/>
              <a:t> </a:t>
            </a:r>
            <a:r>
              <a:rPr lang="en-US" altLang="zh-Hans" sz="2400" dirty="0"/>
              <a:t>null</a:t>
            </a:r>
            <a:r>
              <a:rPr lang="zh-Hans" altLang="en-US" sz="2400" dirty="0"/>
              <a:t> </a:t>
            </a:r>
            <a:r>
              <a:rPr lang="en-US" altLang="zh-Hans" sz="2400" dirty="0"/>
              <a:t>vales</a:t>
            </a:r>
            <a:r>
              <a:rPr lang="zh-Hans" altLang="en-US" sz="2400" dirty="0"/>
              <a:t> </a:t>
            </a:r>
            <a:r>
              <a:rPr lang="en-US" altLang="zh-Hans" sz="2400" dirty="0"/>
              <a:t>with</a:t>
            </a:r>
            <a:r>
              <a:rPr lang="zh-Hans" altLang="en-US" sz="2400" dirty="0"/>
              <a:t> </a:t>
            </a:r>
            <a:r>
              <a:rPr lang="en-US" altLang="zh-Hans" sz="2400" dirty="0"/>
              <a:t>zero</a:t>
            </a:r>
            <a:r>
              <a:rPr lang="zh-Hans" altLang="en-US" sz="2400" dirty="0"/>
              <a:t> </a:t>
            </a:r>
            <a:r>
              <a:rPr lang="en-US" altLang="zh-Hans" sz="2400" dirty="0"/>
              <a:t>and</a:t>
            </a:r>
            <a:r>
              <a:rPr lang="zh-Hans" altLang="en-US" sz="2400" dirty="0"/>
              <a:t> </a:t>
            </a:r>
            <a:r>
              <a:rPr lang="en-US" altLang="zh-Hans" sz="2400" dirty="0"/>
              <a:t>remove</a:t>
            </a:r>
            <a:r>
              <a:rPr lang="zh-Hans" altLang="en-US" sz="2400" dirty="0"/>
              <a:t> </a:t>
            </a:r>
            <a:r>
              <a:rPr lang="en-US" altLang="zh-Hans" sz="2400" dirty="0"/>
              <a:t>special</a:t>
            </a:r>
            <a:r>
              <a:rPr lang="zh-Hans" altLang="en-US" sz="2400" dirty="0"/>
              <a:t> </a:t>
            </a:r>
            <a:r>
              <a:rPr lang="en-US" altLang="zh-Hans" sz="2400" dirty="0"/>
              <a:t>feature</a:t>
            </a:r>
            <a:r>
              <a:rPr lang="zh-Hans" altLang="en-US" sz="2400" dirty="0"/>
              <a:t> </a:t>
            </a:r>
            <a:r>
              <a:rPr lang="en-US" altLang="zh-Hans" sz="2400" dirty="0"/>
              <a:t>section</a:t>
            </a:r>
            <a:r>
              <a:rPr lang="zh-Hans" altLang="en-US" sz="2400" dirty="0"/>
              <a:t> </a:t>
            </a:r>
            <a:r>
              <a:rPr lang="en-US" altLang="zh-Hans" sz="2400" dirty="0"/>
              <a:t>(e.g.,</a:t>
            </a:r>
            <a:r>
              <a:rPr lang="zh-Hans" altLang="en-US" sz="2400" dirty="0"/>
              <a:t> </a:t>
            </a:r>
            <a:r>
              <a:rPr lang="en-US" altLang="zh-Hans" sz="2400" dirty="0"/>
              <a:t>bridges,</a:t>
            </a:r>
            <a:r>
              <a:rPr lang="zh-Hans" altLang="en-US" sz="2400" dirty="0"/>
              <a:t> </a:t>
            </a:r>
            <a:r>
              <a:rPr lang="en-US" altLang="zh-Hans" sz="2400" dirty="0"/>
              <a:t>railroads).</a:t>
            </a:r>
          </a:p>
          <a:p>
            <a:r>
              <a:rPr lang="en-US" altLang="zh-Hans" sz="2400" dirty="0"/>
              <a:t>Outliers</a:t>
            </a:r>
            <a:r>
              <a:rPr lang="en-US" sz="2400" dirty="0"/>
              <a:t> Identification </a:t>
            </a:r>
            <a:r>
              <a:rPr lang="en-US" altLang="zh-Hans" sz="2400" dirty="0"/>
              <a:t>in</a:t>
            </a:r>
            <a:r>
              <a:rPr lang="zh-Hans" altLang="en-US" sz="2400" dirty="0"/>
              <a:t> </a:t>
            </a:r>
            <a:r>
              <a:rPr lang="en-US" altLang="zh-Hans" sz="2400" dirty="0"/>
              <a:t>LCMS.</a:t>
            </a:r>
          </a:p>
          <a:p>
            <a:pPr lvl="1"/>
            <a:r>
              <a:rPr lang="en-US" altLang="zh-Hans" sz="2000" dirty="0"/>
              <a:t>Outliers</a:t>
            </a:r>
            <a:r>
              <a:rPr lang="zh-Hans" altLang="en-US" sz="2000" dirty="0"/>
              <a:t> </a:t>
            </a:r>
            <a:r>
              <a:rPr lang="en-US" altLang="zh-Hans" sz="2000" dirty="0"/>
              <a:t>in</a:t>
            </a:r>
            <a:r>
              <a:rPr lang="zh-Hans" altLang="en-US" sz="2000" dirty="0"/>
              <a:t> </a:t>
            </a:r>
            <a:r>
              <a:rPr lang="en-US" altLang="zh-Hans" sz="2000" dirty="0"/>
              <a:t>LCMS</a:t>
            </a:r>
            <a:r>
              <a:rPr lang="zh-Hans" altLang="en-US" sz="2000" dirty="0"/>
              <a:t> </a:t>
            </a:r>
            <a:r>
              <a:rPr lang="en-US" altLang="zh-Hans" sz="2000" dirty="0"/>
              <a:t>my</a:t>
            </a:r>
            <a:r>
              <a:rPr lang="zh-Hans" altLang="en-US" sz="2000" dirty="0"/>
              <a:t> </a:t>
            </a:r>
            <a:r>
              <a:rPr lang="en-US" altLang="zh-Hans" sz="2000" dirty="0"/>
              <a:t>caused</a:t>
            </a:r>
            <a:r>
              <a:rPr lang="zh-Hans" altLang="en-US" sz="2000" dirty="0"/>
              <a:t> </a:t>
            </a:r>
            <a:r>
              <a:rPr lang="en-US" altLang="zh-Hans" sz="2000" dirty="0"/>
              <a:t>by</a:t>
            </a:r>
            <a:r>
              <a:rPr lang="zh-Hans" altLang="en-US" sz="2000" dirty="0"/>
              <a:t> </a:t>
            </a:r>
            <a:r>
              <a:rPr lang="en-US" altLang="zh-Hans" sz="2000" dirty="0"/>
              <a:t>inaccuracy</a:t>
            </a:r>
            <a:r>
              <a:rPr lang="zh-Hans" altLang="en-US" sz="2000" dirty="0"/>
              <a:t> </a:t>
            </a:r>
            <a:r>
              <a:rPr lang="en-US" altLang="zh-Hans" sz="2000" dirty="0"/>
              <a:t>of</a:t>
            </a:r>
            <a:r>
              <a:rPr lang="zh-Hans" altLang="en-US" sz="2000" dirty="0"/>
              <a:t> </a:t>
            </a:r>
            <a:r>
              <a:rPr lang="en-US" altLang="zh-Hans" sz="2000" dirty="0"/>
              <a:t>distance</a:t>
            </a:r>
            <a:r>
              <a:rPr lang="zh-Hans" altLang="en-US" sz="2000" dirty="0"/>
              <a:t> </a:t>
            </a:r>
            <a:r>
              <a:rPr lang="en-US" altLang="zh-Hans" sz="2000" dirty="0"/>
              <a:t>measurement</a:t>
            </a:r>
            <a:r>
              <a:rPr lang="zh-Hans" altLang="en-US" sz="2000" dirty="0"/>
              <a:t> </a:t>
            </a:r>
            <a:r>
              <a:rPr lang="en-US" altLang="zh-Hans" sz="2000" dirty="0"/>
              <a:t>instrument(DMI)</a:t>
            </a:r>
            <a:r>
              <a:rPr lang="zh-Hans" altLang="en-US" sz="2000" dirty="0"/>
              <a:t> </a:t>
            </a:r>
            <a:r>
              <a:rPr lang="en-US" altLang="zh-Hans" sz="2000" dirty="0"/>
              <a:t>and</a:t>
            </a:r>
            <a:r>
              <a:rPr lang="zh-Hans" altLang="en-US" sz="2000" dirty="0"/>
              <a:t> </a:t>
            </a:r>
            <a:r>
              <a:rPr lang="en-US" altLang="zh-Hans" sz="2000" dirty="0"/>
              <a:t>existence</a:t>
            </a:r>
            <a:r>
              <a:rPr lang="zh-Hans" altLang="en-US" sz="2000" dirty="0"/>
              <a:t> </a:t>
            </a:r>
            <a:r>
              <a:rPr lang="en-US" altLang="zh-Hans" sz="2000" dirty="0"/>
              <a:t>of</a:t>
            </a:r>
            <a:r>
              <a:rPr lang="zh-Hans" altLang="en-US" sz="2000" dirty="0"/>
              <a:t> </a:t>
            </a:r>
            <a:r>
              <a:rPr lang="en-US" altLang="zh-Hans" sz="2000" dirty="0"/>
              <a:t>patching</a:t>
            </a:r>
            <a:r>
              <a:rPr lang="zh-Hans" altLang="en-US" sz="2000" dirty="0"/>
              <a:t> </a:t>
            </a:r>
            <a:r>
              <a:rPr lang="en-US" altLang="zh-Hans" sz="2000" dirty="0"/>
              <a:t>or</a:t>
            </a:r>
            <a:r>
              <a:rPr lang="zh-Hans" altLang="en-US" sz="2000" dirty="0"/>
              <a:t> </a:t>
            </a:r>
            <a:r>
              <a:rPr lang="en-US" altLang="zh-Hans" sz="2000" dirty="0"/>
              <a:t>passing</a:t>
            </a:r>
            <a:r>
              <a:rPr lang="zh-Hans" altLang="en-US" sz="2000" dirty="0"/>
              <a:t> </a:t>
            </a:r>
            <a:r>
              <a:rPr lang="en-US" altLang="zh-Hans" sz="2000" dirty="0"/>
              <a:t>lane</a:t>
            </a:r>
            <a:r>
              <a:rPr lang="zh-Hans" altLang="en-US" sz="2000" dirty="0"/>
              <a:t> </a:t>
            </a:r>
            <a:r>
              <a:rPr lang="en-US" altLang="zh-Hans" sz="2000" dirty="0"/>
              <a:t>in</a:t>
            </a:r>
            <a:r>
              <a:rPr lang="zh-Hans" altLang="en-US" sz="2000" dirty="0"/>
              <a:t> </a:t>
            </a:r>
            <a:r>
              <a:rPr lang="en-US" altLang="zh-Hans" sz="2000" dirty="0"/>
              <a:t>the</a:t>
            </a:r>
            <a:r>
              <a:rPr lang="zh-Hans" altLang="en-US" sz="2000" dirty="0"/>
              <a:t> </a:t>
            </a:r>
            <a:r>
              <a:rPr lang="en-US" altLang="zh-Hans" sz="2000" dirty="0"/>
              <a:t>road</a:t>
            </a:r>
            <a:r>
              <a:rPr lang="zh-Hans" altLang="en-US" sz="2000" dirty="0"/>
              <a:t> </a:t>
            </a:r>
            <a:r>
              <a:rPr lang="en-US" altLang="zh-Hans" sz="2000" dirty="0"/>
              <a:t>segments.</a:t>
            </a:r>
          </a:p>
          <a:p>
            <a:pPr lvl="1"/>
            <a:r>
              <a:rPr lang="en-US" altLang="zh-Hans" sz="2000" dirty="0"/>
              <a:t>Outliers</a:t>
            </a:r>
            <a:r>
              <a:rPr lang="zh-Hans" altLang="en-US" sz="2000" dirty="0"/>
              <a:t> </a:t>
            </a:r>
            <a:r>
              <a:rPr lang="en-US" altLang="zh-Hans" sz="2000" dirty="0"/>
              <a:t>are</a:t>
            </a:r>
            <a:r>
              <a:rPr lang="zh-Hans" altLang="en-US" sz="2000" dirty="0"/>
              <a:t> </a:t>
            </a:r>
            <a:r>
              <a:rPr lang="en-US" altLang="zh-Hans" sz="2000" dirty="0"/>
              <a:t>identified</a:t>
            </a:r>
            <a:r>
              <a:rPr lang="zh-Hans" altLang="en-US" sz="2000" dirty="0"/>
              <a:t> </a:t>
            </a:r>
            <a:r>
              <a:rPr lang="en-US" altLang="zh-Hans" sz="2000" dirty="0"/>
              <a:t>by</a:t>
            </a:r>
            <a:r>
              <a:rPr lang="zh-Hans" altLang="en-US" sz="2000" dirty="0"/>
              <a:t> </a:t>
            </a:r>
            <a:r>
              <a:rPr lang="en-US" altLang="zh-Hans" sz="2000" dirty="0"/>
              <a:t>using</a:t>
            </a:r>
            <a:r>
              <a:rPr lang="zh-Hans" altLang="en-US" sz="2000" dirty="0"/>
              <a:t> </a:t>
            </a:r>
            <a:r>
              <a:rPr lang="en-US" altLang="zh-Hans" sz="2000" dirty="0"/>
              <a:t>lower</a:t>
            </a:r>
            <a:r>
              <a:rPr lang="zh-Hans" altLang="en-US" sz="2000" dirty="0"/>
              <a:t> </a:t>
            </a:r>
            <a:r>
              <a:rPr lang="en-US" altLang="zh-Hans" sz="2000" dirty="0"/>
              <a:t>and</a:t>
            </a:r>
            <a:r>
              <a:rPr lang="zh-Hans" altLang="en-US" sz="2000" dirty="0"/>
              <a:t> </a:t>
            </a:r>
            <a:r>
              <a:rPr lang="en-US" altLang="zh-Hans" sz="2000" dirty="0"/>
              <a:t>upper</a:t>
            </a:r>
            <a:r>
              <a:rPr lang="zh-Hans" altLang="en-US" sz="2000" dirty="0"/>
              <a:t> </a:t>
            </a:r>
            <a:r>
              <a:rPr lang="en-US" altLang="zh-Hans" sz="2000" dirty="0"/>
              <a:t>percentiles</a:t>
            </a:r>
            <a:r>
              <a:rPr lang="zh-Hans" altLang="en-US" sz="2000" dirty="0"/>
              <a:t> </a:t>
            </a:r>
            <a:r>
              <a:rPr lang="en-US" altLang="zh-Hans" sz="2000" dirty="0"/>
              <a:t>in</a:t>
            </a:r>
            <a:r>
              <a:rPr lang="zh-Hans" altLang="en-US" sz="2000" dirty="0"/>
              <a:t> </a:t>
            </a:r>
            <a:r>
              <a:rPr lang="en-US" altLang="zh-Hans" sz="2000" dirty="0"/>
              <a:t>each</a:t>
            </a:r>
            <a:r>
              <a:rPr lang="zh-Hans" altLang="en-US" sz="2000" dirty="0"/>
              <a:t> </a:t>
            </a:r>
            <a:r>
              <a:rPr lang="en-US" altLang="zh-Hans" sz="2000" dirty="0"/>
              <a:t>LCMS</a:t>
            </a:r>
            <a:r>
              <a:rPr lang="zh-Hans" altLang="en-US" sz="2000" dirty="0"/>
              <a:t> </a:t>
            </a:r>
            <a:r>
              <a:rPr lang="en-US" altLang="zh-Hans" sz="2000" dirty="0"/>
              <a:t>factor.</a:t>
            </a:r>
          </a:p>
          <a:p>
            <a:r>
              <a:rPr lang="en-US" altLang="zh-Hans" sz="2400" dirty="0"/>
              <a:t>Inconsistency</a:t>
            </a:r>
            <a:r>
              <a:rPr lang="zh-Hans" altLang="en-US" sz="2400" dirty="0"/>
              <a:t> </a:t>
            </a:r>
            <a:r>
              <a:rPr lang="en-US" altLang="zh-Hans" sz="2400" dirty="0"/>
              <a:t>rating</a:t>
            </a:r>
            <a:r>
              <a:rPr lang="zh-Hans" altLang="en-US" sz="2400" dirty="0"/>
              <a:t> </a:t>
            </a:r>
            <a:r>
              <a:rPr lang="en-US" altLang="zh-Hans" sz="2400" dirty="0"/>
              <a:t>between</a:t>
            </a:r>
            <a:r>
              <a:rPr lang="zh-Hans" altLang="en-US" sz="2400" dirty="0"/>
              <a:t> </a:t>
            </a:r>
            <a:r>
              <a:rPr lang="en-US" altLang="zh-Hans" sz="2400" dirty="0"/>
              <a:t>VES</a:t>
            </a:r>
            <a:r>
              <a:rPr lang="zh-Hans" altLang="en-US" sz="2400" dirty="0"/>
              <a:t> </a:t>
            </a:r>
            <a:r>
              <a:rPr lang="en-US" altLang="zh-Hans" sz="2400" dirty="0"/>
              <a:t>and</a:t>
            </a:r>
            <a:r>
              <a:rPr lang="zh-Hans" altLang="en-US" sz="2400" dirty="0"/>
              <a:t> </a:t>
            </a:r>
            <a:r>
              <a:rPr lang="en-US" altLang="zh-Hans" sz="2400" dirty="0"/>
              <a:t>LCMS.</a:t>
            </a:r>
          </a:p>
          <a:p>
            <a:pPr lvl="1"/>
            <a:r>
              <a:rPr lang="en-US" altLang="zh-Hans" sz="2000" dirty="0"/>
              <a:t>VES</a:t>
            </a:r>
            <a:r>
              <a:rPr lang="zh-Hans" altLang="en-US" sz="2000" dirty="0"/>
              <a:t> </a:t>
            </a:r>
            <a:r>
              <a:rPr lang="en-US" altLang="zh-Hans" sz="2000" dirty="0"/>
              <a:t>and</a:t>
            </a:r>
            <a:r>
              <a:rPr lang="zh-Hans" altLang="en-US" sz="2000" dirty="0"/>
              <a:t> </a:t>
            </a:r>
            <a:r>
              <a:rPr lang="en-US" altLang="zh-Hans" sz="2000" dirty="0"/>
              <a:t>LCMS</a:t>
            </a:r>
            <a:r>
              <a:rPr lang="zh-Hans" altLang="en-US" sz="2000" dirty="0"/>
              <a:t> </a:t>
            </a:r>
            <a:r>
              <a:rPr lang="en-US" altLang="zh-Hans" sz="2000" dirty="0"/>
              <a:t>ratings</a:t>
            </a:r>
            <a:r>
              <a:rPr lang="zh-Hans" altLang="en-US" sz="2000" dirty="0"/>
              <a:t> </a:t>
            </a:r>
            <a:r>
              <a:rPr lang="en-US" altLang="zh-Hans" sz="2000" dirty="0"/>
              <a:t>may</a:t>
            </a:r>
            <a:r>
              <a:rPr lang="zh-Hans" altLang="en-US" sz="2000" dirty="0"/>
              <a:t> </a:t>
            </a:r>
            <a:r>
              <a:rPr lang="en-US" altLang="zh-Hans" sz="2000" dirty="0"/>
              <a:t>have</a:t>
            </a:r>
            <a:r>
              <a:rPr lang="zh-Hans" altLang="en-US" sz="2000" dirty="0"/>
              <a:t> </a:t>
            </a:r>
            <a:r>
              <a:rPr lang="en-US" altLang="zh-Hans" sz="2000" dirty="0"/>
              <a:t>big</a:t>
            </a:r>
            <a:r>
              <a:rPr lang="zh-Hans" altLang="en-US" sz="2000" dirty="0"/>
              <a:t> </a:t>
            </a:r>
            <a:r>
              <a:rPr lang="en-US" altLang="zh-Hans" sz="2000" dirty="0"/>
              <a:t>discrepancy</a:t>
            </a:r>
            <a:r>
              <a:rPr lang="zh-Hans" altLang="en-US" sz="2000" dirty="0"/>
              <a:t> </a:t>
            </a:r>
            <a:r>
              <a:rPr lang="en-US" altLang="zh-Hans" sz="2000" dirty="0"/>
              <a:t>because</a:t>
            </a:r>
            <a:r>
              <a:rPr lang="zh-Hans" altLang="en-US" sz="2000" dirty="0"/>
              <a:t> </a:t>
            </a:r>
            <a:r>
              <a:rPr lang="en-US" altLang="zh-Hans" sz="2000" dirty="0"/>
              <a:t>of</a:t>
            </a:r>
            <a:r>
              <a:rPr lang="zh-Hans" altLang="en-US" sz="2000" dirty="0"/>
              <a:t> </a:t>
            </a:r>
            <a:r>
              <a:rPr lang="en-US" altLang="zh-Hans" sz="2000" dirty="0"/>
              <a:t>different</a:t>
            </a:r>
            <a:r>
              <a:rPr lang="zh-Hans" altLang="en-US" sz="2000" dirty="0"/>
              <a:t> </a:t>
            </a:r>
            <a:r>
              <a:rPr lang="en-US" altLang="zh-Hans" sz="2000" dirty="0"/>
              <a:t>rating</a:t>
            </a:r>
            <a:r>
              <a:rPr lang="zh-Hans" altLang="en-US" sz="2000" dirty="0"/>
              <a:t> </a:t>
            </a:r>
            <a:r>
              <a:rPr lang="en-US" altLang="zh-Hans" sz="2000" dirty="0"/>
              <a:t>date.</a:t>
            </a:r>
          </a:p>
          <a:p>
            <a:pPr lvl="1"/>
            <a:r>
              <a:rPr lang="en-US" altLang="zh-Hans" sz="2000" dirty="0"/>
              <a:t>Lower</a:t>
            </a:r>
            <a:r>
              <a:rPr lang="zh-Hans" altLang="en-US" sz="2000" dirty="0"/>
              <a:t> </a:t>
            </a:r>
            <a:r>
              <a:rPr lang="en-US" altLang="zh-Hans" sz="2000" dirty="0"/>
              <a:t>and</a:t>
            </a:r>
            <a:r>
              <a:rPr lang="zh-Hans" altLang="en-US" sz="2000" dirty="0"/>
              <a:t> </a:t>
            </a:r>
            <a:r>
              <a:rPr lang="en-US" altLang="zh-Hans" sz="2000" dirty="0"/>
              <a:t>upper</a:t>
            </a:r>
            <a:r>
              <a:rPr lang="zh-Hans" altLang="en-US" sz="2000" dirty="0"/>
              <a:t> </a:t>
            </a:r>
            <a:r>
              <a:rPr lang="en-US" altLang="zh-Hans" sz="2000" dirty="0"/>
              <a:t>percentiles</a:t>
            </a:r>
            <a:r>
              <a:rPr lang="zh-Hans" altLang="en-US" sz="2000" dirty="0"/>
              <a:t> </a:t>
            </a:r>
            <a:r>
              <a:rPr lang="en-US" altLang="zh-Hans" sz="2000" dirty="0"/>
              <a:t>in</a:t>
            </a:r>
            <a:r>
              <a:rPr lang="zh-Hans" altLang="en-US" sz="2000" dirty="0"/>
              <a:t> </a:t>
            </a:r>
            <a:r>
              <a:rPr lang="en-US" altLang="zh-Hans" sz="2000" dirty="0"/>
              <a:t>each</a:t>
            </a:r>
            <a:r>
              <a:rPr lang="zh-Hans" altLang="en-US" sz="2000" dirty="0"/>
              <a:t> </a:t>
            </a:r>
            <a:r>
              <a:rPr lang="en-US" altLang="zh-Hans" sz="2000" dirty="0"/>
              <a:t>LCMS</a:t>
            </a:r>
            <a:r>
              <a:rPr lang="zh-Hans" altLang="en-US" sz="2000" dirty="0"/>
              <a:t> </a:t>
            </a:r>
            <a:r>
              <a:rPr lang="en-US" altLang="zh-Hans" sz="2000" dirty="0"/>
              <a:t>factor</a:t>
            </a:r>
            <a:r>
              <a:rPr lang="zh-Hans" altLang="en-US" sz="2000" dirty="0"/>
              <a:t> </a:t>
            </a:r>
            <a:r>
              <a:rPr lang="en-US" altLang="zh-Hans" sz="2000" dirty="0"/>
              <a:t>and</a:t>
            </a:r>
            <a:r>
              <a:rPr lang="zh-Hans" altLang="en-US" sz="2000" dirty="0"/>
              <a:t> </a:t>
            </a:r>
            <a:r>
              <a:rPr lang="en-US" altLang="zh-Hans" sz="2000" dirty="0"/>
              <a:t>VES</a:t>
            </a:r>
            <a:r>
              <a:rPr lang="zh-Hans" altLang="en-US" sz="2000" dirty="0"/>
              <a:t> </a:t>
            </a:r>
            <a:r>
              <a:rPr lang="en-US" altLang="zh-Hans" sz="2000" dirty="0"/>
              <a:t>rating</a:t>
            </a:r>
            <a:r>
              <a:rPr lang="zh-Hans" altLang="en-US" sz="2000" dirty="0"/>
              <a:t> </a:t>
            </a:r>
            <a:r>
              <a:rPr lang="en-US" altLang="zh-Hans" sz="2000" dirty="0"/>
              <a:t>is</a:t>
            </a:r>
            <a:r>
              <a:rPr lang="zh-Hans" altLang="en-US" sz="2000" dirty="0"/>
              <a:t> </a:t>
            </a:r>
            <a:r>
              <a:rPr lang="en-US" altLang="zh-Hans" sz="2000" dirty="0"/>
              <a:t>used</a:t>
            </a:r>
            <a:r>
              <a:rPr lang="zh-Hans" altLang="en-US" sz="2000" dirty="0"/>
              <a:t> </a:t>
            </a:r>
            <a:r>
              <a:rPr lang="en-US" altLang="zh-Hans" sz="2000" dirty="0"/>
              <a:t>to</a:t>
            </a:r>
            <a:r>
              <a:rPr lang="zh-Hans" altLang="en-US" sz="2000" dirty="0"/>
              <a:t> </a:t>
            </a:r>
            <a:r>
              <a:rPr lang="en-US" altLang="zh-Hans" sz="2000" dirty="0"/>
              <a:t>identify</a:t>
            </a:r>
            <a:r>
              <a:rPr lang="zh-Hans" altLang="en-US" sz="2000" dirty="0"/>
              <a:t> </a:t>
            </a:r>
            <a:r>
              <a:rPr lang="en-US" altLang="zh-Hans" sz="2000" dirty="0"/>
              <a:t>such</a:t>
            </a:r>
            <a:r>
              <a:rPr lang="zh-Hans" altLang="en-US" sz="2000" dirty="0"/>
              <a:t> </a:t>
            </a:r>
            <a:r>
              <a:rPr lang="en-US" altLang="zh-Hans" sz="2000" dirty="0"/>
              <a:t>inconsistency.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0766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D094-FD82-8347-A9B5-84EE28CF1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90600"/>
            <a:ext cx="4953000" cy="457200"/>
          </a:xfrm>
        </p:spPr>
        <p:txBody>
          <a:bodyPr/>
          <a:lstStyle/>
          <a:p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Identification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LCMS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5D8DC62-F51D-7E40-AE83-12F4C463F95C}"/>
              </a:ext>
            </a:extLst>
          </p:cNvPr>
          <p:cNvSpPr txBox="1">
            <a:spLocks/>
          </p:cNvSpPr>
          <p:nvPr/>
        </p:nvSpPr>
        <p:spPr>
          <a:xfrm>
            <a:off x="1752599" y="152401"/>
            <a:ext cx="6705599" cy="5333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b="0" i="0" kern="1200">
                <a:solidFill>
                  <a:srgbClr val="AD0000"/>
                </a:solidFill>
                <a:latin typeface="HelveticaNeueLT Std Med Cn"/>
                <a:ea typeface="+mn-ea"/>
                <a:cs typeface="HelveticaNeueLT Std Med Cn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Mapping Automated Pavement Data to Windshield Visual Survey Data: A Statistical Approach</a:t>
            </a:r>
          </a:p>
          <a:p>
            <a:r>
              <a:rPr lang="en-US" sz="1100" i="1" dirty="0"/>
              <a:t>J. Zhang, L. Bai</a:t>
            </a:r>
            <a:r>
              <a:rPr lang="en-US" altLang="zh-Hans" sz="1100" i="1" dirty="0"/>
              <a:t>,</a:t>
            </a:r>
            <a:r>
              <a:rPr lang="zh-Hans" altLang="en-US" sz="1100" i="1" dirty="0"/>
              <a:t> </a:t>
            </a:r>
            <a:r>
              <a:rPr lang="en-US" altLang="zh-Hans" sz="1100" i="1" dirty="0" err="1"/>
              <a:t>Zhihui</a:t>
            </a:r>
            <a:r>
              <a:rPr lang="en-US" altLang="zh-Hans" sz="1100" i="1" dirty="0"/>
              <a:t> Sun, and </a:t>
            </a:r>
            <a:r>
              <a:rPr lang="en-US" altLang="zh-Hans" sz="1100" i="1" dirty="0" err="1"/>
              <a:t>Xuwen</a:t>
            </a:r>
            <a:r>
              <a:rPr lang="en-US" altLang="zh-Hans" sz="1100" i="1" dirty="0"/>
              <a:t> Zhu</a:t>
            </a:r>
            <a:endParaRPr lang="en-US" sz="1100" i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793E48-CA65-4F4B-8C00-712BE036683B}"/>
              </a:ext>
            </a:extLst>
          </p:cNvPr>
          <p:cNvSpPr txBox="1">
            <a:spLocks/>
          </p:cNvSpPr>
          <p:nvPr/>
        </p:nvSpPr>
        <p:spPr>
          <a:xfrm>
            <a:off x="381000" y="1733938"/>
            <a:ext cx="8153400" cy="436206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r>
              <a:rPr lang="en-US" sz="2800" dirty="0"/>
              <a:t>For any given VES road:</a:t>
            </a:r>
          </a:p>
          <a:p>
            <a:pPr lvl="1"/>
            <a:r>
              <a:rPr lang="en-US" altLang="zh-CN" sz="2400" dirty="0"/>
              <a:t>Calculate lower and upper percentiles (e.g., 10th, 90th) for each VES road in LCMS data.</a:t>
            </a:r>
          </a:p>
          <a:p>
            <a:pPr lvl="1"/>
            <a:r>
              <a:rPr lang="en-US" altLang="zh-CN" sz="2400" dirty="0"/>
              <a:t>Numbering each VES road in LCMS by start points.</a:t>
            </a:r>
          </a:p>
          <a:p>
            <a:pPr lvl="1"/>
            <a:r>
              <a:rPr lang="en-US" altLang="zh-CN" sz="2400" dirty="0"/>
              <a:t>Find two or more consecutive tenths which are either greater than 90 percentile or smaller than 10 percentile.</a:t>
            </a:r>
          </a:p>
          <a:p>
            <a:pPr lvl="1"/>
            <a:r>
              <a:rPr lang="en-US" altLang="zh-CN" sz="2400" dirty="0"/>
              <a:t>If they are in the beginning  or the end of the roads, they are possibly caused by DMI, otherwise they are possibly caused by patching or passing lane.</a:t>
            </a:r>
          </a:p>
          <a:p>
            <a:pPr marL="0" indent="0">
              <a:buFont typeface="Arial"/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89159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DCC59-5E7E-4F47-98C4-4AA30859F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90600"/>
            <a:ext cx="5410200" cy="457200"/>
          </a:xfrm>
        </p:spPr>
        <p:txBody>
          <a:bodyPr/>
          <a:lstStyle/>
          <a:p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Inaccuracy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caused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1835C36-DF34-C943-BA0A-A81AA343F06B}"/>
              </a:ext>
            </a:extLst>
          </p:cNvPr>
          <p:cNvSpPr txBox="1">
            <a:spLocks noGrp="1"/>
          </p:cNvSpPr>
          <p:nvPr>
            <p:ph type="body" sz="half" idx="11"/>
          </p:nvPr>
        </p:nvSpPr>
        <p:spPr>
          <a:xfrm>
            <a:off x="1600200" y="152401"/>
            <a:ext cx="6934200" cy="457199"/>
          </a:xfrm>
          <a:prstGeom prst="rect">
            <a:avLst/>
          </a:prstGeom>
        </p:spPr>
        <p:txBody>
          <a:bodyPr anchor="b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b="0" i="0" kern="1200">
                <a:solidFill>
                  <a:srgbClr val="AD0000"/>
                </a:solidFill>
                <a:latin typeface="HelveticaNeueLT Std Med Cn"/>
                <a:ea typeface="+mn-ea"/>
                <a:cs typeface="HelveticaNeueLT Std Med Cn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Mapping Automated Pavement Data to Windshield Visual Survey Data: A Statistical Approach</a:t>
            </a:r>
          </a:p>
          <a:p>
            <a:r>
              <a:rPr lang="en-US" sz="1100" i="1" dirty="0"/>
              <a:t>J. Zhang, L. Bai</a:t>
            </a:r>
            <a:r>
              <a:rPr lang="en-US" altLang="zh-Hans" sz="1100" i="1" dirty="0"/>
              <a:t>,</a:t>
            </a:r>
            <a:r>
              <a:rPr lang="zh-Hans" altLang="en-US" sz="1100" i="1" dirty="0"/>
              <a:t> </a:t>
            </a:r>
            <a:r>
              <a:rPr lang="en-US" altLang="zh-Hans" sz="1100" i="1" dirty="0" err="1"/>
              <a:t>Zhihui</a:t>
            </a:r>
            <a:r>
              <a:rPr lang="en-US" altLang="zh-Hans" sz="1100" i="1" dirty="0"/>
              <a:t> Sun, and </a:t>
            </a:r>
            <a:r>
              <a:rPr lang="en-US" altLang="zh-Hans" sz="1100" i="1" dirty="0" err="1"/>
              <a:t>Xuwen</a:t>
            </a:r>
            <a:r>
              <a:rPr lang="en-US" altLang="zh-Hans" sz="1100" i="1" dirty="0"/>
              <a:t> Zhu</a:t>
            </a:r>
            <a:endParaRPr lang="en-US" sz="1100" i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1F9332-191C-5040-8E2D-2007088915C6}"/>
              </a:ext>
            </a:extLst>
          </p:cNvPr>
          <p:cNvGrpSpPr/>
          <p:nvPr/>
        </p:nvGrpSpPr>
        <p:grpSpPr>
          <a:xfrm>
            <a:off x="304801" y="2057400"/>
            <a:ext cx="8534400" cy="3738563"/>
            <a:chOff x="838200" y="1310957"/>
            <a:chExt cx="11332597" cy="45005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BD68EE-5A38-774F-BA2D-D5CEB2B7E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310957"/>
              <a:ext cx="5578438" cy="246427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79B2C4-A601-E744-A9F7-927494CCE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4099" y="1310957"/>
              <a:ext cx="4787422" cy="246427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B2F0B0-709C-D94D-80AA-B7C3AE2F8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1367" y="4268844"/>
              <a:ext cx="11199430" cy="154267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675A54-14DC-F54E-9BEE-C12823FE2CBB}"/>
                </a:ext>
              </a:extLst>
            </p:cNvPr>
            <p:cNvSpPr/>
            <p:nvPr/>
          </p:nvSpPr>
          <p:spPr>
            <a:xfrm>
              <a:off x="5807868" y="1530522"/>
              <a:ext cx="700088" cy="24683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A4A4C3A-DE5C-9743-BBAB-E11B4F0F1732}"/>
                </a:ext>
              </a:extLst>
            </p:cNvPr>
            <p:cNvCxnSpPr/>
            <p:nvPr/>
          </p:nvCxnSpPr>
          <p:spPr>
            <a:xfrm>
              <a:off x="5924552" y="1788292"/>
              <a:ext cx="9109" cy="3498083"/>
            </a:xfrm>
            <a:prstGeom prst="straightConnector1">
              <a:avLst/>
            </a:prstGeom>
            <a:ln w="28575">
              <a:solidFill>
                <a:schemeClr val="accent1">
                  <a:alpha val="66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BAE3FF-D907-F54F-8022-5D2E70984B97}"/>
                </a:ext>
              </a:extLst>
            </p:cNvPr>
            <p:cNvSpPr/>
            <p:nvPr/>
          </p:nvSpPr>
          <p:spPr>
            <a:xfrm>
              <a:off x="6084813" y="1978274"/>
              <a:ext cx="710066" cy="374401"/>
            </a:xfrm>
            <a:prstGeom prst="rect">
              <a:avLst/>
            </a:prstGeom>
            <a:solidFill>
              <a:srgbClr val="E872DA">
                <a:alpha val="5882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13C0959-8879-0148-81D3-64F77C7D150C}"/>
                </a:ext>
              </a:extLst>
            </p:cNvPr>
            <p:cNvCxnSpPr/>
            <p:nvPr/>
          </p:nvCxnSpPr>
          <p:spPr>
            <a:xfrm>
              <a:off x="6366632" y="2360295"/>
              <a:ext cx="3577468" cy="2849880"/>
            </a:xfrm>
            <a:prstGeom prst="straightConnector1">
              <a:avLst/>
            </a:prstGeom>
            <a:ln w="28575">
              <a:solidFill>
                <a:srgbClr val="E872DA">
                  <a:alpha val="66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23DB36-FFAA-CF4F-97B3-DA60C7F61F39}"/>
                </a:ext>
              </a:extLst>
            </p:cNvPr>
            <p:cNvSpPr/>
            <p:nvPr/>
          </p:nvSpPr>
          <p:spPr>
            <a:xfrm>
              <a:off x="10761053" y="1541462"/>
              <a:ext cx="700088" cy="24683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3997D9-2081-1243-AAFE-C5B5D63180D4}"/>
                </a:ext>
              </a:extLst>
            </p:cNvPr>
            <p:cNvSpPr/>
            <p:nvPr/>
          </p:nvSpPr>
          <p:spPr>
            <a:xfrm>
              <a:off x="10761053" y="2007367"/>
              <a:ext cx="710066" cy="374401"/>
            </a:xfrm>
            <a:prstGeom prst="rect">
              <a:avLst/>
            </a:prstGeom>
            <a:solidFill>
              <a:srgbClr val="E872DA">
                <a:alpha val="5882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8898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DCC59-5E7E-4F47-98C4-4AA30859F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90600"/>
            <a:ext cx="5181600" cy="457200"/>
          </a:xfrm>
        </p:spPr>
        <p:txBody>
          <a:bodyPr/>
          <a:lstStyle/>
          <a:p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Inaccuracy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caused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1835C36-DF34-C943-BA0A-A81AA343F06B}"/>
              </a:ext>
            </a:extLst>
          </p:cNvPr>
          <p:cNvSpPr txBox="1">
            <a:spLocks noGrp="1"/>
          </p:cNvSpPr>
          <p:nvPr>
            <p:ph type="body" sz="half" idx="11"/>
          </p:nvPr>
        </p:nvSpPr>
        <p:spPr>
          <a:xfrm>
            <a:off x="1600200" y="152401"/>
            <a:ext cx="6934200" cy="457199"/>
          </a:xfrm>
          <a:prstGeom prst="rect">
            <a:avLst/>
          </a:prstGeom>
        </p:spPr>
        <p:txBody>
          <a:bodyPr anchor="b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b="0" i="0" kern="1200">
                <a:solidFill>
                  <a:srgbClr val="AD0000"/>
                </a:solidFill>
                <a:latin typeface="HelveticaNeueLT Std Med Cn"/>
                <a:ea typeface="+mn-ea"/>
                <a:cs typeface="HelveticaNeueLT Std Med Cn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Mapping Automated Pavement Data to Windshield Visual Survey Data: A Statistical Approach</a:t>
            </a:r>
          </a:p>
          <a:p>
            <a:r>
              <a:rPr lang="en-US" sz="1100" i="1" dirty="0"/>
              <a:t>J. Zhang, L. Bai</a:t>
            </a:r>
            <a:r>
              <a:rPr lang="en-US" altLang="zh-Hans" sz="1100" i="1" dirty="0"/>
              <a:t>,</a:t>
            </a:r>
            <a:r>
              <a:rPr lang="zh-Hans" altLang="en-US" sz="1100" i="1" dirty="0"/>
              <a:t> </a:t>
            </a:r>
            <a:r>
              <a:rPr lang="en-US" altLang="zh-Hans" sz="1100" i="1" dirty="0" err="1"/>
              <a:t>Zhihui</a:t>
            </a:r>
            <a:r>
              <a:rPr lang="en-US" altLang="zh-Hans" sz="1100" i="1" dirty="0"/>
              <a:t> Sun, and </a:t>
            </a:r>
            <a:r>
              <a:rPr lang="en-US" altLang="zh-Hans" sz="1100" i="1" dirty="0" err="1"/>
              <a:t>Xuwen</a:t>
            </a:r>
            <a:r>
              <a:rPr lang="en-US" altLang="zh-Hans" sz="1100" i="1" dirty="0"/>
              <a:t> Zhu</a:t>
            </a:r>
            <a:endParaRPr lang="en-US" sz="1100" i="1" dirty="0"/>
          </a:p>
        </p:txBody>
      </p:sp>
      <p:pic>
        <p:nvPicPr>
          <p:cNvPr id="5" name="Picture 2" descr="Image unavailable">
            <a:extLst>
              <a:ext uri="{FF2B5EF4-FFF2-40B4-BE49-F238E27FC236}">
                <a16:creationId xmlns:a16="http://schemas.microsoft.com/office/drawing/2014/main" id="{E556D19D-87F5-9349-9370-60A7EF122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28800"/>
            <a:ext cx="5181600" cy="433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F909A9-BED6-6449-B984-66430F89A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481137"/>
            <a:ext cx="2426347" cy="146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91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A58C-CCFD-4948-9328-014FC823F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90600"/>
            <a:ext cx="6324600" cy="457200"/>
          </a:xfrm>
        </p:spPr>
        <p:txBody>
          <a:bodyPr/>
          <a:lstStyle/>
          <a:p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Inconsistency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VES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LCMS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AD0BBDA-FAC3-B245-9EF2-18BD5DB14C38}"/>
              </a:ext>
            </a:extLst>
          </p:cNvPr>
          <p:cNvSpPr txBox="1">
            <a:spLocks/>
          </p:cNvSpPr>
          <p:nvPr/>
        </p:nvSpPr>
        <p:spPr>
          <a:xfrm>
            <a:off x="1600200" y="152401"/>
            <a:ext cx="6934200" cy="457199"/>
          </a:xfrm>
          <a:prstGeom prst="rect">
            <a:avLst/>
          </a:prstGeom>
        </p:spPr>
        <p:txBody>
          <a:bodyPr anchor="b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b="0" i="0" kern="1200">
                <a:solidFill>
                  <a:srgbClr val="AD0000"/>
                </a:solidFill>
                <a:latin typeface="HelveticaNeueLT Std Med Cn"/>
                <a:ea typeface="+mn-ea"/>
                <a:cs typeface="HelveticaNeueLT Std Med Cn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Mapping Automated Pavement Data to Windshield Visual Survey Data: A Statistical Approach</a:t>
            </a:r>
          </a:p>
          <a:p>
            <a:r>
              <a:rPr lang="en-US" sz="1100" i="1" dirty="0"/>
              <a:t>J. Zhang, L. Bai</a:t>
            </a:r>
            <a:r>
              <a:rPr lang="en-US" altLang="zh-Hans" sz="1100" i="1" dirty="0"/>
              <a:t>,</a:t>
            </a:r>
            <a:r>
              <a:rPr lang="zh-Hans" altLang="en-US" sz="1100" i="1" dirty="0"/>
              <a:t> </a:t>
            </a:r>
            <a:r>
              <a:rPr lang="en-US" altLang="zh-Hans" sz="1100" i="1" dirty="0" err="1"/>
              <a:t>Zhihui</a:t>
            </a:r>
            <a:r>
              <a:rPr lang="en-US" altLang="zh-Hans" sz="1100" i="1" dirty="0"/>
              <a:t> Sun, and </a:t>
            </a:r>
            <a:r>
              <a:rPr lang="en-US" altLang="zh-Hans" sz="1100" i="1" dirty="0" err="1"/>
              <a:t>Xuwen</a:t>
            </a:r>
            <a:r>
              <a:rPr lang="en-US" altLang="zh-Hans" sz="1100" i="1" dirty="0"/>
              <a:t> Zhu</a:t>
            </a:r>
            <a:endParaRPr lang="en-US" sz="11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ABDE98-59A0-344C-B3D2-EDF0E0D84ED3}"/>
              </a:ext>
            </a:extLst>
          </p:cNvPr>
          <p:cNvSpPr txBox="1"/>
          <p:nvPr/>
        </p:nvSpPr>
        <p:spPr>
          <a:xfrm>
            <a:off x="609600" y="1768733"/>
            <a:ext cx="7543800" cy="4093428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CN" sz="2000" dirty="0"/>
              <a:t> Calculate lower and upper percentiles (e.g., 20th, 80th) for each VES (e.g., WPC_JD_EXT) level.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CN" sz="2000" dirty="0"/>
              <a:t>For 77 VES roads having WPC_JD_EXT=0,1,2, find values in LCMS factors which are larger than 80th percentile of 2 levels higher.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CN" sz="2000" dirty="0"/>
              <a:t>For 74 VES roads having WPC_JD_EXT=7,8,9, find values in LCMS factors which are smaller than 20th percentile  of 2 levels lower.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CN" sz="2000" dirty="0"/>
              <a:t>For other 69 VES roads having WPC_JD_EXT in the middle, find values in LCMS factors which are either smaller than 20th percentile of 2 levels lower or larger than 80th percentile of 2 levels higher.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CN" sz="2000" dirty="0"/>
              <a:t>If a roads has half of corresponding LCMS factors which  are larger than 80</a:t>
            </a:r>
            <a:r>
              <a:rPr lang="en-US" altLang="zh-CN" sz="2000" baseline="30000" dirty="0"/>
              <a:t>th</a:t>
            </a:r>
            <a:r>
              <a:rPr lang="en-US" altLang="zh-CN" sz="2000" dirty="0"/>
              <a:t> percentile of 2 levels higher or smaller than 20</a:t>
            </a:r>
            <a:r>
              <a:rPr lang="en-US" altLang="zh-CN" sz="2000" baseline="30000" dirty="0"/>
              <a:t>th</a:t>
            </a:r>
            <a:r>
              <a:rPr lang="zh-Hans" altLang="en-US" sz="2000" dirty="0"/>
              <a:t> </a:t>
            </a:r>
            <a:r>
              <a:rPr lang="en-US" altLang="zh-CN" sz="2000" dirty="0"/>
              <a:t>percentile of 2 levels lower, then it is a mismatch</a:t>
            </a:r>
            <a:r>
              <a:rPr lang="en-US" altLang="zh-Hans" sz="2000" dirty="0"/>
              <a:t>.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778801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A58C-CCFD-4948-9328-014FC823F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9" y="990600"/>
            <a:ext cx="6480955" cy="457200"/>
          </a:xfrm>
        </p:spPr>
        <p:txBody>
          <a:bodyPr/>
          <a:lstStyle/>
          <a:p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Inconsistency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VES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LCMS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AD0BBDA-FAC3-B245-9EF2-18BD5DB14C38}"/>
              </a:ext>
            </a:extLst>
          </p:cNvPr>
          <p:cNvSpPr txBox="1">
            <a:spLocks/>
          </p:cNvSpPr>
          <p:nvPr/>
        </p:nvSpPr>
        <p:spPr>
          <a:xfrm>
            <a:off x="1600200" y="152401"/>
            <a:ext cx="6934200" cy="457199"/>
          </a:xfrm>
          <a:prstGeom prst="rect">
            <a:avLst/>
          </a:prstGeom>
        </p:spPr>
        <p:txBody>
          <a:bodyPr anchor="b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b="0" i="0" kern="1200">
                <a:solidFill>
                  <a:srgbClr val="AD0000"/>
                </a:solidFill>
                <a:latin typeface="HelveticaNeueLT Std Med Cn"/>
                <a:ea typeface="+mn-ea"/>
                <a:cs typeface="HelveticaNeueLT Std Med Cn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Mapping Automated Pavement Data to Windshield Visual Survey Data: A Statistical Approach</a:t>
            </a:r>
          </a:p>
          <a:p>
            <a:r>
              <a:rPr lang="en-US" sz="1100" i="1" dirty="0"/>
              <a:t>J. Zhang, L. Bai</a:t>
            </a:r>
            <a:r>
              <a:rPr lang="en-US" altLang="zh-Hans" sz="1100" i="1" dirty="0"/>
              <a:t>,</a:t>
            </a:r>
            <a:r>
              <a:rPr lang="zh-Hans" altLang="en-US" sz="1100" i="1" dirty="0"/>
              <a:t> </a:t>
            </a:r>
            <a:r>
              <a:rPr lang="en-US" altLang="zh-Hans" sz="1100" i="1" dirty="0" err="1"/>
              <a:t>Zhihui</a:t>
            </a:r>
            <a:r>
              <a:rPr lang="en-US" altLang="zh-Hans" sz="1100" i="1" dirty="0"/>
              <a:t> Sun, and </a:t>
            </a:r>
            <a:r>
              <a:rPr lang="en-US" altLang="zh-Hans" sz="1100" i="1" dirty="0" err="1"/>
              <a:t>Xuwen</a:t>
            </a:r>
            <a:r>
              <a:rPr lang="en-US" altLang="zh-Hans" sz="1100" i="1" dirty="0"/>
              <a:t> Zhu</a:t>
            </a:r>
            <a:endParaRPr lang="en-US" sz="1100" i="1" dirty="0"/>
          </a:p>
        </p:txBody>
      </p: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5D815E89-6ACA-6743-B357-D76CB37A8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2787576"/>
            <a:ext cx="7215113" cy="2666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23EF5F-AC92-F647-B829-770B160C5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833465"/>
            <a:ext cx="7918857" cy="46357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35CA5F-1C84-2B4C-B108-A46050A5DBD5}"/>
              </a:ext>
            </a:extLst>
          </p:cNvPr>
          <p:cNvCxnSpPr/>
          <p:nvPr/>
        </p:nvCxnSpPr>
        <p:spPr>
          <a:xfrm>
            <a:off x="3628654" y="2216784"/>
            <a:ext cx="3385701" cy="1019166"/>
          </a:xfrm>
          <a:prstGeom prst="straightConnector1">
            <a:avLst/>
          </a:prstGeom>
          <a:ln w="28575">
            <a:solidFill>
              <a:schemeClr val="accent1">
                <a:alpha val="6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A25DB7A9-17F9-EC4A-9600-D1739859489E}"/>
              </a:ext>
            </a:extLst>
          </p:cNvPr>
          <p:cNvCxnSpPr/>
          <p:nvPr/>
        </p:nvCxnSpPr>
        <p:spPr>
          <a:xfrm>
            <a:off x="5317285" y="2227501"/>
            <a:ext cx="2583627" cy="1738326"/>
          </a:xfrm>
          <a:prstGeom prst="curvedConnector3">
            <a:avLst>
              <a:gd name="adj1" fmla="val 108848"/>
            </a:avLst>
          </a:prstGeom>
          <a:ln w="15875">
            <a:solidFill>
              <a:schemeClr val="accent1">
                <a:alpha val="9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722A6D95-AE04-EE4C-90C6-9578D340A843}"/>
              </a:ext>
            </a:extLst>
          </p:cNvPr>
          <p:cNvCxnSpPr/>
          <p:nvPr/>
        </p:nvCxnSpPr>
        <p:spPr>
          <a:xfrm rot="5400000">
            <a:off x="6766035" y="3351661"/>
            <a:ext cx="2626496" cy="356742"/>
          </a:xfrm>
          <a:prstGeom prst="curvedConnector2">
            <a:avLst/>
          </a:prstGeom>
          <a:ln w="15875">
            <a:solidFill>
              <a:schemeClr val="accent1">
                <a:alpha val="9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426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C7FC5-DD15-D043-AC93-7E24C12F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6F985E-1F9D-274B-AF31-508EFD624AB5}"/>
              </a:ext>
            </a:extLst>
          </p:cNvPr>
          <p:cNvSpPr txBox="1">
            <a:spLocks/>
          </p:cNvSpPr>
          <p:nvPr/>
        </p:nvSpPr>
        <p:spPr>
          <a:xfrm>
            <a:off x="1600200" y="381000"/>
            <a:ext cx="6934200" cy="457199"/>
          </a:xfrm>
          <a:prstGeom prst="rect">
            <a:avLst/>
          </a:prstGeom>
        </p:spPr>
        <p:txBody>
          <a:bodyPr anchor="b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b="0" i="0" kern="1200">
                <a:solidFill>
                  <a:srgbClr val="AD0000"/>
                </a:solidFill>
                <a:latin typeface="HelveticaNeueLT Std Med Cn"/>
                <a:ea typeface="+mn-ea"/>
                <a:cs typeface="HelveticaNeueLT Std Med Cn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Mapping Automated Pavement Data to Windshield Visual Survey Data: A Statistical Approach</a:t>
            </a:r>
          </a:p>
          <a:p>
            <a:r>
              <a:rPr lang="en-US" sz="1100" i="1" dirty="0"/>
              <a:t>J. Zhang, L. Bai</a:t>
            </a:r>
            <a:r>
              <a:rPr lang="en-US" altLang="zh-Hans" sz="1100" i="1" dirty="0"/>
              <a:t>,</a:t>
            </a:r>
            <a:r>
              <a:rPr lang="zh-Hans" altLang="en-US" sz="1100" i="1" dirty="0"/>
              <a:t> </a:t>
            </a:r>
            <a:r>
              <a:rPr lang="en-US" altLang="zh-Hans" sz="1100" i="1" dirty="0" err="1"/>
              <a:t>Zhihui</a:t>
            </a:r>
            <a:r>
              <a:rPr lang="en-US" altLang="zh-Hans" sz="1100" i="1" dirty="0"/>
              <a:t> Sun, and </a:t>
            </a:r>
            <a:r>
              <a:rPr lang="en-US" altLang="zh-Hans" sz="1100" i="1" dirty="0" err="1"/>
              <a:t>Xuwen</a:t>
            </a:r>
            <a:r>
              <a:rPr lang="en-US" altLang="zh-Hans" sz="1100" i="1" dirty="0"/>
              <a:t> Zhu</a:t>
            </a:r>
            <a:endParaRPr lang="en-US" sz="11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B1CC3-36B8-784D-A9B2-9BB09595F10D}"/>
              </a:ext>
            </a:extLst>
          </p:cNvPr>
          <p:cNvSpPr txBox="1"/>
          <p:nvPr/>
        </p:nvSpPr>
        <p:spPr>
          <a:xfrm>
            <a:off x="381000" y="1604963"/>
            <a:ext cx="7924800" cy="3416320"/>
          </a:xfrm>
          <a:prstGeom prst="rect">
            <a:avLst/>
          </a:prstGeom>
        </p:spPr>
        <p:txBody>
          <a:bodyPr vert="horz" wrap="square" rtlCol="0" anchor="t">
            <a:spAutoFit/>
          </a:bodyPr>
          <a:lstStyle/>
          <a:p>
            <a:pPr marL="342900" marR="0" indent="-3429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Hans" sz="2400" dirty="0"/>
              <a:t>8429</a:t>
            </a:r>
            <a:r>
              <a:rPr lang="zh-Hans" altLang="en-US" sz="2400" dirty="0"/>
              <a:t> </a:t>
            </a:r>
            <a:r>
              <a:rPr lang="en-US" altLang="zh-Hans" sz="2400" dirty="0"/>
              <a:t>of</a:t>
            </a:r>
            <a:r>
              <a:rPr lang="zh-Hans" altLang="en-US" sz="2400" dirty="0"/>
              <a:t> </a:t>
            </a:r>
            <a:r>
              <a:rPr lang="en-US" altLang="zh-Hans" sz="2400" dirty="0"/>
              <a:t>8588</a:t>
            </a:r>
            <a:r>
              <a:rPr lang="zh-Hans" altLang="en-US" sz="2400" dirty="0"/>
              <a:t> </a:t>
            </a:r>
            <a:r>
              <a:rPr lang="en-US" altLang="zh-Hans" sz="2400" dirty="0"/>
              <a:t>LCMS</a:t>
            </a:r>
            <a:r>
              <a:rPr lang="zh-Hans" altLang="en-US" sz="2400" dirty="0"/>
              <a:t> </a:t>
            </a:r>
            <a:r>
              <a:rPr lang="en-US" altLang="zh-Hans" sz="2400" dirty="0"/>
              <a:t>data</a:t>
            </a:r>
            <a:r>
              <a:rPr lang="zh-Hans" altLang="en-US" sz="2400" dirty="0"/>
              <a:t> </a:t>
            </a:r>
            <a:r>
              <a:rPr lang="en-US" altLang="zh-Hans" sz="2400" dirty="0"/>
              <a:t>entries</a:t>
            </a:r>
            <a:r>
              <a:rPr lang="zh-Hans" altLang="en-US" sz="2400" dirty="0"/>
              <a:t> </a:t>
            </a:r>
            <a:r>
              <a:rPr lang="en-US" altLang="zh-Hans" sz="2400" dirty="0"/>
              <a:t>can</a:t>
            </a:r>
            <a:r>
              <a:rPr lang="zh-Hans" altLang="en-US" sz="2400" dirty="0"/>
              <a:t> </a:t>
            </a:r>
            <a:r>
              <a:rPr lang="en-US" altLang="zh-Hans" sz="2400" dirty="0"/>
              <a:t>be</a:t>
            </a:r>
            <a:r>
              <a:rPr lang="zh-Hans" altLang="en-US" sz="2400" dirty="0"/>
              <a:t> </a:t>
            </a:r>
            <a:r>
              <a:rPr lang="en-US" altLang="zh-Hans" sz="2400" dirty="0"/>
              <a:t>used.</a:t>
            </a:r>
          </a:p>
          <a:p>
            <a:pPr marL="342900" marR="0" indent="-3429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Hans" sz="2400" dirty="0"/>
          </a:p>
          <a:p>
            <a:pPr marL="342900" marR="0" indent="-3429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Hans" sz="2400" dirty="0"/>
          </a:p>
          <a:p>
            <a:pPr marL="342900" marR="0" indent="-3429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Hans" sz="2400" dirty="0"/>
              <a:t>220</a:t>
            </a:r>
            <a:r>
              <a:rPr lang="zh-Hans" altLang="en-US" sz="2400" dirty="0"/>
              <a:t> </a:t>
            </a:r>
            <a:r>
              <a:rPr lang="en-US" altLang="zh-Hans" sz="2400" dirty="0"/>
              <a:t>roads</a:t>
            </a:r>
            <a:r>
              <a:rPr lang="zh-Hans" altLang="en-US" sz="2400" dirty="0"/>
              <a:t> </a:t>
            </a:r>
            <a:r>
              <a:rPr lang="en-US" altLang="zh-Hans" sz="2400" dirty="0"/>
              <a:t>segments</a:t>
            </a:r>
            <a:r>
              <a:rPr lang="zh-Hans" altLang="en-US" sz="2400" dirty="0"/>
              <a:t> </a:t>
            </a:r>
            <a:r>
              <a:rPr lang="en-US" altLang="zh-Hans" sz="2400" dirty="0"/>
              <a:t>out</a:t>
            </a:r>
            <a:r>
              <a:rPr lang="zh-Hans" altLang="en-US" sz="2400" dirty="0"/>
              <a:t> </a:t>
            </a:r>
            <a:r>
              <a:rPr lang="en-US" altLang="zh-Hans" sz="2400" dirty="0"/>
              <a:t>of</a:t>
            </a:r>
            <a:r>
              <a:rPr lang="zh-Hans" altLang="en-US" sz="2400" dirty="0"/>
              <a:t> </a:t>
            </a:r>
            <a:r>
              <a:rPr lang="en-US" altLang="zh-Hans" sz="2400" dirty="0"/>
              <a:t>500</a:t>
            </a:r>
            <a:r>
              <a:rPr lang="zh-Hans" altLang="en-US" sz="2400" dirty="0"/>
              <a:t> </a:t>
            </a:r>
            <a:r>
              <a:rPr lang="en-US" altLang="zh-Hans" sz="2400" dirty="0"/>
              <a:t>in</a:t>
            </a:r>
            <a:r>
              <a:rPr lang="zh-Hans" altLang="en-US" sz="2400" dirty="0"/>
              <a:t> </a:t>
            </a:r>
            <a:r>
              <a:rPr lang="en-US" altLang="zh-Hans" sz="2400" dirty="0"/>
              <a:t>VES</a:t>
            </a:r>
            <a:r>
              <a:rPr lang="zh-Hans" altLang="en-US" sz="2400" dirty="0"/>
              <a:t> </a:t>
            </a:r>
            <a:r>
              <a:rPr lang="en-US" altLang="zh-Hans" sz="2400" dirty="0"/>
              <a:t>can</a:t>
            </a:r>
            <a:r>
              <a:rPr lang="zh-Hans" altLang="en-US" sz="2400" dirty="0"/>
              <a:t> </a:t>
            </a:r>
            <a:r>
              <a:rPr lang="en-US" altLang="zh-Hans" sz="2400" dirty="0"/>
              <a:t>have</a:t>
            </a:r>
            <a:r>
              <a:rPr lang="zh-Hans" altLang="en-US" sz="2400" dirty="0"/>
              <a:t> </a:t>
            </a:r>
            <a:r>
              <a:rPr lang="en-US" altLang="zh-Hans" sz="2400" dirty="0"/>
              <a:t>match</a:t>
            </a:r>
            <a:r>
              <a:rPr lang="zh-Hans" altLang="en-US" sz="2400" dirty="0"/>
              <a:t> </a:t>
            </a:r>
            <a:r>
              <a:rPr lang="en-US" altLang="zh-Hans" sz="2400" dirty="0"/>
              <a:t>in</a:t>
            </a:r>
            <a:r>
              <a:rPr lang="zh-Hans" altLang="en-US" sz="2400" dirty="0"/>
              <a:t> </a:t>
            </a:r>
            <a:r>
              <a:rPr lang="en-US" altLang="zh-Hans" sz="2400" dirty="0"/>
              <a:t>LCMS</a:t>
            </a:r>
            <a:r>
              <a:rPr lang="zh-Hans" altLang="en-US" sz="2400" dirty="0"/>
              <a:t> </a:t>
            </a:r>
            <a:r>
              <a:rPr lang="en-US" altLang="zh-Hans" sz="2400" dirty="0"/>
              <a:t>in</a:t>
            </a:r>
            <a:r>
              <a:rPr lang="zh-Hans" altLang="en-US" sz="2400" dirty="0"/>
              <a:t> </a:t>
            </a:r>
            <a:r>
              <a:rPr lang="en-US" altLang="zh-Hans" sz="2400" dirty="0"/>
              <a:t>2015.</a:t>
            </a:r>
          </a:p>
          <a:p>
            <a:pPr marL="342900" marR="0" indent="-3429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Hans" sz="2400" dirty="0"/>
          </a:p>
          <a:p>
            <a:pPr marL="342900" marR="0" indent="-3429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Hans" sz="2400" dirty="0"/>
          </a:p>
          <a:p>
            <a:pPr marL="342900" marR="0" indent="-3429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Hans" sz="2400" dirty="0"/>
              <a:t>47</a:t>
            </a:r>
            <a:r>
              <a:rPr lang="zh-Hans" altLang="en-US" sz="2400" dirty="0"/>
              <a:t> </a:t>
            </a:r>
            <a:r>
              <a:rPr lang="en-US" altLang="zh-Hans" sz="2400" dirty="0"/>
              <a:t>roads</a:t>
            </a:r>
            <a:r>
              <a:rPr lang="zh-Hans" altLang="en-US" sz="2400" dirty="0"/>
              <a:t> </a:t>
            </a:r>
            <a:r>
              <a:rPr lang="en-US" altLang="zh-Hans" sz="2400" dirty="0"/>
              <a:t>segments</a:t>
            </a:r>
            <a:r>
              <a:rPr lang="zh-Hans" altLang="en-US" sz="2400" dirty="0"/>
              <a:t> </a:t>
            </a:r>
            <a:r>
              <a:rPr lang="en-US" altLang="zh-Hans" sz="2400" dirty="0"/>
              <a:t>from</a:t>
            </a:r>
            <a:r>
              <a:rPr lang="zh-Hans" altLang="en-US" sz="2400" dirty="0"/>
              <a:t> </a:t>
            </a:r>
            <a:r>
              <a:rPr lang="en-US" altLang="zh-Hans" sz="2400" dirty="0"/>
              <a:t>VES</a:t>
            </a:r>
            <a:r>
              <a:rPr lang="zh-Hans" altLang="en-US" sz="2400" dirty="0"/>
              <a:t> </a:t>
            </a:r>
            <a:r>
              <a:rPr lang="en-US" altLang="zh-Hans" sz="2400" dirty="0"/>
              <a:t>are</a:t>
            </a:r>
            <a:r>
              <a:rPr lang="zh-Hans" altLang="en-US" sz="2400" dirty="0"/>
              <a:t> </a:t>
            </a:r>
            <a:r>
              <a:rPr lang="en-US" altLang="zh-Hans" sz="2400" dirty="0"/>
              <a:t>removed</a:t>
            </a:r>
            <a:r>
              <a:rPr lang="zh-Hans" altLang="en-US" sz="2400" dirty="0"/>
              <a:t> </a:t>
            </a:r>
            <a:r>
              <a:rPr lang="en-US" altLang="zh-Hans" sz="2400" dirty="0"/>
              <a:t>because</a:t>
            </a:r>
            <a:r>
              <a:rPr lang="zh-Hans" altLang="en-US" sz="2400" dirty="0"/>
              <a:t> </a:t>
            </a:r>
            <a:r>
              <a:rPr lang="en-US" altLang="zh-Hans" sz="2400" dirty="0"/>
              <a:t>of</a:t>
            </a:r>
            <a:r>
              <a:rPr lang="zh-Hans" altLang="en-US" sz="2400" dirty="0"/>
              <a:t> </a:t>
            </a:r>
            <a:r>
              <a:rPr lang="en-US" altLang="zh-Hans" sz="2400" dirty="0"/>
              <a:t>large</a:t>
            </a:r>
            <a:r>
              <a:rPr lang="zh-Hans" altLang="en-US" sz="2400" dirty="0"/>
              <a:t> </a:t>
            </a:r>
            <a:r>
              <a:rPr lang="en-US" altLang="zh-Hans" sz="2400" dirty="0"/>
              <a:t>discrepancy</a:t>
            </a:r>
            <a:r>
              <a:rPr lang="zh-Hans" altLang="en-US" sz="2400" dirty="0"/>
              <a:t> </a:t>
            </a:r>
            <a:r>
              <a:rPr lang="en-US" altLang="zh-Hans" sz="2400" dirty="0"/>
              <a:t>with</a:t>
            </a:r>
            <a:r>
              <a:rPr lang="zh-Hans" altLang="en-US" sz="2400" dirty="0"/>
              <a:t> </a:t>
            </a:r>
            <a:r>
              <a:rPr lang="en-US" altLang="zh-Hans" sz="2400" dirty="0"/>
              <a:t>LCMS,</a:t>
            </a:r>
            <a:r>
              <a:rPr lang="zh-Hans" altLang="en-US" sz="2400" dirty="0"/>
              <a:t> </a:t>
            </a:r>
            <a:r>
              <a:rPr lang="en-US" altLang="zh-Hans" sz="2400" dirty="0"/>
              <a:t>which</a:t>
            </a:r>
            <a:r>
              <a:rPr lang="zh-Hans" altLang="en-US" sz="2400" dirty="0"/>
              <a:t> </a:t>
            </a:r>
            <a:r>
              <a:rPr lang="en-US" altLang="zh-Hans" sz="2400" dirty="0"/>
              <a:t>leads</a:t>
            </a:r>
            <a:r>
              <a:rPr lang="zh-Hans" altLang="en-US" sz="2400" dirty="0"/>
              <a:t> </a:t>
            </a:r>
            <a:r>
              <a:rPr lang="en-US" altLang="zh-Hans" sz="2400" dirty="0"/>
              <a:t>to</a:t>
            </a:r>
            <a:r>
              <a:rPr lang="zh-Hans" altLang="en-US" sz="2400" dirty="0"/>
              <a:t> </a:t>
            </a:r>
            <a:r>
              <a:rPr lang="en-US" altLang="zh-Hans" sz="2400" dirty="0"/>
              <a:t>173</a:t>
            </a:r>
            <a:r>
              <a:rPr lang="zh-Hans" altLang="en-US" sz="2400" dirty="0"/>
              <a:t> </a:t>
            </a:r>
            <a:r>
              <a:rPr lang="en-US" altLang="zh-Hans" sz="2400" dirty="0"/>
              <a:t>available</a:t>
            </a:r>
            <a:r>
              <a:rPr lang="zh-Hans" altLang="en-US" sz="2400" dirty="0"/>
              <a:t> </a:t>
            </a:r>
            <a:r>
              <a:rPr lang="en-US" altLang="zh-Hans" sz="2400" dirty="0"/>
              <a:t>data.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9744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5DAF-C1B2-C446-926B-C63670C5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90600"/>
            <a:ext cx="5257800" cy="457200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ensemble Learning Approach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FDC5A9B-7BA6-1740-820A-D879575488FD}"/>
              </a:ext>
            </a:extLst>
          </p:cNvPr>
          <p:cNvSpPr txBox="1">
            <a:spLocks noGrp="1"/>
          </p:cNvSpPr>
          <p:nvPr>
            <p:ph type="body" sz="half" idx="11"/>
          </p:nvPr>
        </p:nvSpPr>
        <p:spPr>
          <a:xfrm>
            <a:off x="1600200" y="152400"/>
            <a:ext cx="6172200" cy="52095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b="0" i="0" kern="1200">
                <a:solidFill>
                  <a:srgbClr val="AD0000"/>
                </a:solidFill>
                <a:latin typeface="HelveticaNeueLT Std Med Cn"/>
                <a:ea typeface="+mn-ea"/>
                <a:cs typeface="HelveticaNeueLT Std Med Cn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Mapping Automated Pavement Data to Windshield Visual Survey Data: A Statistical Approach</a:t>
            </a:r>
          </a:p>
          <a:p>
            <a:r>
              <a:rPr lang="en-US" sz="1100" i="1" dirty="0"/>
              <a:t>J. Zhang, L. Bai</a:t>
            </a:r>
            <a:r>
              <a:rPr lang="en-US" altLang="zh-Hans" sz="1100" i="1" dirty="0"/>
              <a:t>,</a:t>
            </a:r>
            <a:r>
              <a:rPr lang="zh-Hans" altLang="en-US" sz="1100" i="1" dirty="0"/>
              <a:t> </a:t>
            </a:r>
            <a:r>
              <a:rPr lang="en-US" altLang="zh-Hans" sz="1100" i="1" dirty="0" err="1"/>
              <a:t>Zhihui</a:t>
            </a:r>
            <a:r>
              <a:rPr lang="en-US" altLang="zh-Hans" sz="1100" i="1" dirty="0"/>
              <a:t> Sun, and </a:t>
            </a:r>
            <a:r>
              <a:rPr lang="en-US" altLang="zh-Hans" sz="1100" i="1" dirty="0" err="1"/>
              <a:t>Xuwen</a:t>
            </a:r>
            <a:r>
              <a:rPr lang="en-US" altLang="zh-Hans" sz="1100" i="1" dirty="0"/>
              <a:t> Zhu</a:t>
            </a:r>
            <a:endParaRPr lang="en-US" sz="11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5B4531-9C18-3B4A-905D-651422736F32}"/>
              </a:ext>
            </a:extLst>
          </p:cNvPr>
          <p:cNvSpPr txBox="1"/>
          <p:nvPr/>
        </p:nvSpPr>
        <p:spPr>
          <a:xfrm>
            <a:off x="365449" y="1828800"/>
            <a:ext cx="8641702" cy="3754874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Ensemble methods are meta-algorithms that combine several machine learning models (known as basic learners)  into one predictive model in order to decrease variance, bias, or improve predictions.</a:t>
            </a:r>
            <a:endParaRPr lang="en-US" altLang="zh-Hans" sz="2400" dirty="0"/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Hans" sz="2400" dirty="0"/>
              <a:t>It</a:t>
            </a:r>
            <a:r>
              <a:rPr lang="zh-Hans" altLang="en-US" sz="2400" dirty="0"/>
              <a:t> </a:t>
            </a:r>
            <a:r>
              <a:rPr lang="en-US" sz="2400" dirty="0"/>
              <a:t>is a proven method for improving the accuracy of the model and works in most cases.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Hans" sz="2400" dirty="0"/>
              <a:t>It</a:t>
            </a:r>
            <a:r>
              <a:rPr lang="zh-Hans" altLang="en-US" sz="2400" dirty="0"/>
              <a:t> </a:t>
            </a:r>
            <a:r>
              <a:rPr lang="en-US" sz="2400" dirty="0"/>
              <a:t>makes the model more robust and stable thus ensuring quality performance on the test cases in most scenarios.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" sz="2400" dirty="0"/>
              <a:t>Decision</a:t>
            </a:r>
            <a:r>
              <a:rPr lang="zh-Hans" altLang="en-US" sz="2400" dirty="0"/>
              <a:t> </a:t>
            </a:r>
            <a:r>
              <a:rPr lang="en-US" altLang="zh-Hans" sz="2400" dirty="0"/>
              <a:t>tree</a:t>
            </a:r>
            <a:r>
              <a:rPr lang="zh-Hans" altLang="en-US" sz="2400" dirty="0"/>
              <a:t> </a:t>
            </a:r>
            <a:r>
              <a:rPr lang="en-US" altLang="zh-Hans" sz="2400" dirty="0"/>
              <a:t>classifier</a:t>
            </a:r>
            <a:r>
              <a:rPr lang="zh-Hans" altLang="en-US" sz="2400" dirty="0"/>
              <a:t> </a:t>
            </a:r>
            <a:r>
              <a:rPr lang="en-US" altLang="zh-Hans" sz="2400" dirty="0"/>
              <a:t>is</a:t>
            </a:r>
            <a:r>
              <a:rPr lang="zh-Hans" altLang="en-US" sz="2400" dirty="0"/>
              <a:t> </a:t>
            </a:r>
            <a:r>
              <a:rPr lang="en-US" altLang="zh-Hans" sz="2400" dirty="0"/>
              <a:t>used</a:t>
            </a:r>
            <a:r>
              <a:rPr lang="zh-Hans" altLang="en-US" sz="2400" dirty="0"/>
              <a:t> </a:t>
            </a:r>
            <a:r>
              <a:rPr lang="en-US" altLang="zh-Hans" sz="2400" dirty="0"/>
              <a:t>as</a:t>
            </a:r>
            <a:r>
              <a:rPr lang="zh-Hans" altLang="en-US" sz="2400" dirty="0"/>
              <a:t> </a:t>
            </a:r>
            <a:r>
              <a:rPr lang="en-US" altLang="zh-Hans" sz="2400" dirty="0"/>
              <a:t>basic</a:t>
            </a:r>
            <a:r>
              <a:rPr lang="zh-Hans" altLang="en-US" sz="2400" dirty="0"/>
              <a:t> </a:t>
            </a:r>
            <a:r>
              <a:rPr lang="en-US" altLang="zh-Hans" sz="2400" dirty="0"/>
              <a:t>learners</a:t>
            </a:r>
            <a:r>
              <a:rPr lang="zh-Hans" altLang="en-US" sz="2400" dirty="0"/>
              <a:t> </a:t>
            </a:r>
            <a:r>
              <a:rPr lang="en-US" altLang="zh-Hans" sz="2400" dirty="0"/>
              <a:t>in</a:t>
            </a:r>
            <a:r>
              <a:rPr lang="zh-Hans" altLang="en-US" sz="2400" dirty="0"/>
              <a:t> </a:t>
            </a:r>
            <a:r>
              <a:rPr lang="en-US" altLang="zh-Hans" sz="2400" dirty="0"/>
              <a:t>this</a:t>
            </a:r>
            <a:r>
              <a:rPr lang="zh-Hans" altLang="en-US" sz="2400" dirty="0"/>
              <a:t> </a:t>
            </a:r>
            <a:r>
              <a:rPr lang="en-US" altLang="zh-Hans" sz="2400" dirty="0"/>
              <a:t>study.</a:t>
            </a:r>
            <a:endParaRPr lang="en-US" sz="240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D0000"/>
              </a:solidFill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19189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D85A3-A8E6-B54B-8789-0AB3E43DC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3428D2F-9586-BE4E-A830-B87AC8E4B6DD}"/>
              </a:ext>
            </a:extLst>
          </p:cNvPr>
          <p:cNvSpPr txBox="1">
            <a:spLocks noGrp="1"/>
          </p:cNvSpPr>
          <p:nvPr>
            <p:ph type="body" sz="half" idx="11"/>
          </p:nvPr>
        </p:nvSpPr>
        <p:spPr>
          <a:xfrm>
            <a:off x="1600200" y="152400"/>
            <a:ext cx="6172200" cy="52095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b="0" i="0" kern="1200">
                <a:solidFill>
                  <a:srgbClr val="AD0000"/>
                </a:solidFill>
                <a:latin typeface="HelveticaNeueLT Std Med Cn"/>
                <a:ea typeface="+mn-ea"/>
                <a:cs typeface="HelveticaNeueLT Std Med Cn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Mapping Automated Pavement Data to Windshield Visual Survey Data: A Statistical Approach</a:t>
            </a:r>
          </a:p>
          <a:p>
            <a:r>
              <a:rPr lang="en-US" sz="1100" i="1" dirty="0"/>
              <a:t>J. Zhang, L. Bai</a:t>
            </a:r>
            <a:r>
              <a:rPr lang="en-US" altLang="zh-Hans" sz="1100" i="1" dirty="0"/>
              <a:t>,</a:t>
            </a:r>
            <a:r>
              <a:rPr lang="zh-Hans" altLang="en-US" sz="1100" i="1" dirty="0"/>
              <a:t> </a:t>
            </a:r>
            <a:r>
              <a:rPr lang="en-US" altLang="zh-Hans" sz="1100" i="1" dirty="0" err="1"/>
              <a:t>Zhihui</a:t>
            </a:r>
            <a:r>
              <a:rPr lang="en-US" altLang="zh-Hans" sz="1100" i="1" dirty="0"/>
              <a:t> Sun, and </a:t>
            </a:r>
            <a:r>
              <a:rPr lang="en-US" altLang="zh-Hans" sz="1100" i="1" dirty="0" err="1"/>
              <a:t>Xuwen</a:t>
            </a:r>
            <a:r>
              <a:rPr lang="en-US" altLang="zh-Hans" sz="1100" i="1" dirty="0"/>
              <a:t> Zhu</a:t>
            </a:r>
            <a:endParaRPr lang="en-US" sz="11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499A0A-4F9D-454C-BDA5-AAEEAB6B2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" y="1600200"/>
            <a:ext cx="7553445" cy="446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05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EB75-19A2-364F-9B7B-0418E9280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90600"/>
            <a:ext cx="4876800" cy="457200"/>
          </a:xfrm>
        </p:spPr>
        <p:txBody>
          <a:bodyPr/>
          <a:lstStyle/>
          <a:p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A43E377-E930-4248-95DB-26FFA58280D7}"/>
              </a:ext>
            </a:extLst>
          </p:cNvPr>
          <p:cNvSpPr txBox="1">
            <a:spLocks noGrp="1"/>
          </p:cNvSpPr>
          <p:nvPr>
            <p:ph type="body" sz="half" idx="11"/>
          </p:nvPr>
        </p:nvSpPr>
        <p:spPr>
          <a:xfrm>
            <a:off x="1600200" y="152400"/>
            <a:ext cx="6172200" cy="52095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b="0" i="0" kern="1200">
                <a:solidFill>
                  <a:srgbClr val="AD0000"/>
                </a:solidFill>
                <a:latin typeface="HelveticaNeueLT Std Med Cn"/>
                <a:ea typeface="+mn-ea"/>
                <a:cs typeface="HelveticaNeueLT Std Med Cn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Mapping Automated Pavement Data to Windshield Visual Survey Data: A Statistical Approach</a:t>
            </a:r>
          </a:p>
          <a:p>
            <a:r>
              <a:rPr lang="en-US" sz="1100" i="1" dirty="0"/>
              <a:t>J. Zhang, L. Bai</a:t>
            </a:r>
            <a:r>
              <a:rPr lang="en-US" altLang="zh-Hans" sz="1100" i="1" dirty="0"/>
              <a:t>,</a:t>
            </a:r>
            <a:r>
              <a:rPr lang="zh-Hans" altLang="en-US" sz="1100" i="1" dirty="0"/>
              <a:t> </a:t>
            </a:r>
            <a:r>
              <a:rPr lang="en-US" altLang="zh-Hans" sz="1100" i="1" dirty="0" err="1"/>
              <a:t>Zhihui</a:t>
            </a:r>
            <a:r>
              <a:rPr lang="en-US" altLang="zh-Hans" sz="1100" i="1" dirty="0"/>
              <a:t> Sun, and </a:t>
            </a:r>
            <a:r>
              <a:rPr lang="en-US" altLang="zh-Hans" sz="1100" i="1" dirty="0" err="1"/>
              <a:t>Xuwen</a:t>
            </a:r>
            <a:r>
              <a:rPr lang="en-US" altLang="zh-Hans" sz="1100" i="1" dirty="0"/>
              <a:t> Zhu</a:t>
            </a:r>
            <a:endParaRPr lang="en-US" sz="11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18C1E7-89E5-AC40-A1D8-A1AE06000407}"/>
              </a:ext>
            </a:extLst>
          </p:cNvPr>
          <p:cNvSpPr txBox="1"/>
          <p:nvPr/>
        </p:nvSpPr>
        <p:spPr>
          <a:xfrm>
            <a:off x="457200" y="1765041"/>
            <a:ext cx="7662863" cy="4154984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Hans" sz="2200" dirty="0"/>
              <a:t>10th,</a:t>
            </a:r>
            <a:r>
              <a:rPr lang="zh-Hans" altLang="en-US" sz="2200" dirty="0"/>
              <a:t> </a:t>
            </a:r>
            <a:r>
              <a:rPr lang="en-US" altLang="zh-Hans" sz="2200" dirty="0"/>
              <a:t>20th,</a:t>
            </a:r>
            <a:r>
              <a:rPr lang="zh-Hans" altLang="en-US" sz="2200" dirty="0"/>
              <a:t> </a:t>
            </a:r>
            <a:r>
              <a:rPr lang="en-US" altLang="zh-Hans" sz="2200" dirty="0"/>
              <a:t>……,</a:t>
            </a:r>
            <a:r>
              <a:rPr lang="zh-Hans" altLang="en-US" sz="2200" dirty="0"/>
              <a:t> </a:t>
            </a:r>
            <a:r>
              <a:rPr lang="en-US" altLang="zh-Hans" sz="2200" dirty="0"/>
              <a:t>90th</a:t>
            </a:r>
            <a:r>
              <a:rPr lang="zh-Hans" altLang="en-US" sz="2200" dirty="0"/>
              <a:t> </a:t>
            </a:r>
            <a:r>
              <a:rPr lang="en-US" altLang="zh-Hans" sz="2200" dirty="0"/>
              <a:t>percentile,</a:t>
            </a:r>
            <a:r>
              <a:rPr lang="zh-Hans" altLang="en-US" sz="2200" dirty="0"/>
              <a:t> </a:t>
            </a:r>
            <a:r>
              <a:rPr lang="en-US" altLang="zh-Hans" sz="2200" dirty="0"/>
              <a:t>standard</a:t>
            </a:r>
            <a:r>
              <a:rPr lang="zh-Hans" altLang="en-US" sz="2200" dirty="0"/>
              <a:t> </a:t>
            </a:r>
            <a:r>
              <a:rPr lang="en-US" altLang="zh-Hans" sz="2200" dirty="0"/>
              <a:t>deviation,</a:t>
            </a:r>
            <a:r>
              <a:rPr lang="zh-Hans" altLang="en-US" sz="2200" dirty="0"/>
              <a:t> </a:t>
            </a:r>
            <a:r>
              <a:rPr lang="en-US" altLang="zh-Hans" sz="2200" dirty="0"/>
              <a:t>skewness,</a:t>
            </a:r>
            <a:r>
              <a:rPr lang="zh-Hans" altLang="en-US" sz="2200" dirty="0"/>
              <a:t> </a:t>
            </a:r>
            <a:r>
              <a:rPr lang="en-US" altLang="zh-Hans" sz="2200" dirty="0"/>
              <a:t>minimum,</a:t>
            </a:r>
            <a:r>
              <a:rPr lang="zh-Hans" altLang="en-US" sz="2200" dirty="0"/>
              <a:t> </a:t>
            </a:r>
            <a:r>
              <a:rPr lang="en-US" altLang="zh-Hans" sz="2200" dirty="0"/>
              <a:t>and</a:t>
            </a:r>
            <a:r>
              <a:rPr lang="zh-Hans" altLang="en-US" sz="2200" dirty="0"/>
              <a:t> </a:t>
            </a:r>
            <a:r>
              <a:rPr lang="en-US" altLang="zh-Hans" sz="2200" dirty="0"/>
              <a:t>maximum</a:t>
            </a:r>
            <a:r>
              <a:rPr lang="zh-Hans" altLang="en-US" sz="2200" dirty="0"/>
              <a:t> </a:t>
            </a:r>
            <a:r>
              <a:rPr lang="en-US" altLang="zh-Hans" sz="2200" dirty="0"/>
              <a:t>value,</a:t>
            </a:r>
            <a:r>
              <a:rPr lang="zh-Hans" altLang="en-US" sz="2200" dirty="0"/>
              <a:t> </a:t>
            </a:r>
            <a:r>
              <a:rPr lang="en-US" altLang="zh-Hans" sz="2200" dirty="0"/>
              <a:t>total</a:t>
            </a:r>
            <a:r>
              <a:rPr lang="zh-Hans" altLang="en-US" sz="2200" dirty="0"/>
              <a:t> </a:t>
            </a:r>
            <a:r>
              <a:rPr lang="en-US" altLang="zh-Hans" sz="2200" dirty="0"/>
              <a:t>13</a:t>
            </a:r>
            <a:r>
              <a:rPr lang="zh-Hans" altLang="en-US" sz="2200" dirty="0"/>
              <a:t> </a:t>
            </a:r>
            <a:r>
              <a:rPr lang="en-US" altLang="zh-Hans" sz="2200" dirty="0"/>
              <a:t>statistics</a:t>
            </a:r>
            <a:r>
              <a:rPr lang="zh-Hans" altLang="en-US" sz="2200" dirty="0"/>
              <a:t> </a:t>
            </a:r>
            <a:r>
              <a:rPr lang="en-US" altLang="zh-Hans" sz="2200" dirty="0"/>
              <a:t>in</a:t>
            </a:r>
            <a:r>
              <a:rPr lang="zh-Hans" altLang="en-US" sz="2200" dirty="0"/>
              <a:t> </a:t>
            </a:r>
            <a:r>
              <a:rPr lang="en-US" altLang="zh-Hans" sz="2200" dirty="0"/>
              <a:t>LCMS</a:t>
            </a:r>
            <a:r>
              <a:rPr lang="zh-Hans" altLang="en-US" sz="2200" dirty="0"/>
              <a:t> </a:t>
            </a:r>
            <a:r>
              <a:rPr lang="en-US" altLang="zh-Hans" sz="2200" dirty="0"/>
              <a:t>of</a:t>
            </a:r>
            <a:r>
              <a:rPr lang="zh-Hans" altLang="en-US" sz="2200" dirty="0"/>
              <a:t> </a:t>
            </a:r>
            <a:r>
              <a:rPr lang="en-US" altLang="zh-Hans" sz="2200" dirty="0"/>
              <a:t>each</a:t>
            </a:r>
            <a:r>
              <a:rPr lang="zh-Hans" altLang="en-US" sz="2200" dirty="0"/>
              <a:t> </a:t>
            </a:r>
            <a:r>
              <a:rPr lang="en-US" altLang="zh-Hans" sz="2200" dirty="0"/>
              <a:t>road</a:t>
            </a:r>
            <a:r>
              <a:rPr lang="zh-Hans" altLang="en-US" sz="2200" dirty="0"/>
              <a:t> </a:t>
            </a:r>
            <a:r>
              <a:rPr lang="en-US" altLang="zh-Hans" sz="2200" dirty="0"/>
              <a:t>segments</a:t>
            </a:r>
            <a:r>
              <a:rPr lang="zh-Hans" altLang="en-US" sz="2200" dirty="0"/>
              <a:t> </a:t>
            </a:r>
            <a:r>
              <a:rPr lang="en-US" altLang="zh-Hans" sz="2200" dirty="0"/>
              <a:t>are</a:t>
            </a:r>
            <a:r>
              <a:rPr lang="zh-Hans" altLang="en-US" sz="2200" dirty="0"/>
              <a:t> </a:t>
            </a:r>
            <a:r>
              <a:rPr lang="en-US" altLang="zh-Hans" sz="2200" dirty="0"/>
              <a:t>used</a:t>
            </a:r>
            <a:r>
              <a:rPr lang="zh-Hans" altLang="en-US" sz="2200" dirty="0"/>
              <a:t> </a:t>
            </a:r>
            <a:r>
              <a:rPr lang="en-US" altLang="zh-Hans" sz="2200" dirty="0"/>
              <a:t>to</a:t>
            </a:r>
            <a:r>
              <a:rPr lang="zh-Hans" altLang="en-US" sz="2200" dirty="0"/>
              <a:t> </a:t>
            </a:r>
            <a:r>
              <a:rPr lang="en-US" altLang="zh-Hans" sz="2200" dirty="0"/>
              <a:t>build</a:t>
            </a:r>
            <a:r>
              <a:rPr lang="zh-Hans" altLang="en-US" sz="2200" dirty="0"/>
              <a:t> </a:t>
            </a:r>
            <a:r>
              <a:rPr lang="en-US" altLang="zh-Hans" sz="2200" dirty="0"/>
              <a:t>trees</a:t>
            </a:r>
            <a:r>
              <a:rPr lang="zh-Hans" altLang="en-US" sz="2200" dirty="0"/>
              <a:t> </a:t>
            </a:r>
            <a:r>
              <a:rPr lang="en-US" altLang="zh-Hans" sz="2200" dirty="0"/>
              <a:t>.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Hans" sz="2200" dirty="0"/>
              <a:t>All</a:t>
            </a:r>
            <a:r>
              <a:rPr lang="zh-Hans" altLang="en-US" sz="2200" dirty="0"/>
              <a:t> </a:t>
            </a:r>
            <a:r>
              <a:rPr lang="en-US" altLang="zh-Hans" sz="2200" dirty="0"/>
              <a:t>13</a:t>
            </a:r>
            <a:r>
              <a:rPr lang="zh-Hans" altLang="en-US" sz="2200" dirty="0"/>
              <a:t> </a:t>
            </a:r>
            <a:r>
              <a:rPr lang="en-US" altLang="zh-Hans" sz="2200" dirty="0"/>
              <a:t>trees</a:t>
            </a:r>
            <a:r>
              <a:rPr lang="zh-Hans" altLang="en-US" sz="2200" dirty="0"/>
              <a:t> </a:t>
            </a:r>
            <a:r>
              <a:rPr lang="en-US" altLang="zh-Hans" sz="2200" dirty="0"/>
              <a:t>are</a:t>
            </a:r>
            <a:r>
              <a:rPr lang="zh-Hans" altLang="en-US" sz="2200" dirty="0"/>
              <a:t> </a:t>
            </a:r>
            <a:r>
              <a:rPr lang="en-US" altLang="zh-Hans" sz="2200" dirty="0"/>
              <a:t>assembled</a:t>
            </a:r>
            <a:r>
              <a:rPr lang="zh-Hans" altLang="en-US" sz="2200" dirty="0"/>
              <a:t> </a:t>
            </a:r>
            <a:r>
              <a:rPr lang="en-US" altLang="zh-Hans" sz="2200" dirty="0"/>
              <a:t>together</a:t>
            </a:r>
            <a:r>
              <a:rPr lang="zh-Hans" altLang="en-US" sz="2200" dirty="0"/>
              <a:t> </a:t>
            </a:r>
            <a:r>
              <a:rPr lang="en-US" altLang="zh-Hans" sz="2200" dirty="0"/>
              <a:t>by</a:t>
            </a:r>
            <a:r>
              <a:rPr lang="zh-Hans" altLang="en-US" sz="2200" dirty="0"/>
              <a:t> </a:t>
            </a:r>
            <a:r>
              <a:rPr lang="en-US" altLang="zh-Hans" sz="2200" dirty="0"/>
              <a:t>using</a:t>
            </a:r>
            <a:r>
              <a:rPr lang="zh-Hans" altLang="en-US" sz="2200" dirty="0"/>
              <a:t> </a:t>
            </a:r>
            <a:r>
              <a:rPr lang="en-US" altLang="zh-Hans" sz="2200" dirty="0"/>
              <a:t>conditional</a:t>
            </a:r>
            <a:r>
              <a:rPr lang="zh-Hans" altLang="en-US" sz="2200" dirty="0"/>
              <a:t> </a:t>
            </a:r>
            <a:r>
              <a:rPr lang="en-US" altLang="zh-Hans" sz="2200" dirty="0"/>
              <a:t>probability</a:t>
            </a:r>
            <a:r>
              <a:rPr lang="zh-Hans" altLang="en-US" sz="2200" dirty="0"/>
              <a:t> </a:t>
            </a:r>
            <a:r>
              <a:rPr lang="en-US" altLang="zh-Hans" sz="2200" dirty="0"/>
              <a:t>as</a:t>
            </a:r>
            <a:r>
              <a:rPr lang="zh-Hans" altLang="en-US" sz="2200" dirty="0"/>
              <a:t> </a:t>
            </a:r>
            <a:r>
              <a:rPr lang="en-US" altLang="zh-Hans" sz="2200" dirty="0"/>
              <a:t>weight.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Hans" sz="2200" dirty="0"/>
              <a:t>Experts in KYTC </a:t>
            </a:r>
            <a:r>
              <a:rPr lang="zh-Hans" altLang="en-US" sz="2200" dirty="0"/>
              <a:t> </a:t>
            </a:r>
            <a:r>
              <a:rPr lang="en-US" altLang="zh-Hans" sz="2200" dirty="0"/>
              <a:t>confirm that tolerance error range is [-1, +1].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Hans" sz="2200" dirty="0"/>
              <a:t>Conditional</a:t>
            </a:r>
            <a:r>
              <a:rPr lang="zh-Hans" altLang="en-US" sz="2200" dirty="0"/>
              <a:t> </a:t>
            </a:r>
            <a:r>
              <a:rPr lang="en-US" altLang="zh-Hans" sz="2200" dirty="0"/>
              <a:t>probability</a:t>
            </a:r>
            <a:r>
              <a:rPr lang="zh-Hans" altLang="en-US" sz="2200" dirty="0"/>
              <a:t> </a:t>
            </a:r>
            <a:r>
              <a:rPr lang="en-US" altLang="zh-Hans" sz="2200" dirty="0"/>
              <a:t>is</a:t>
            </a:r>
            <a:r>
              <a:rPr lang="zh-Hans" altLang="en-US" sz="2200" dirty="0"/>
              <a:t> </a:t>
            </a:r>
            <a:r>
              <a:rPr lang="en-US" altLang="zh-Hans" sz="2200" dirty="0"/>
              <a:t>defined</a:t>
            </a:r>
            <a:r>
              <a:rPr lang="zh-Hans" altLang="en-US" sz="2200" dirty="0"/>
              <a:t> </a:t>
            </a:r>
            <a:r>
              <a:rPr lang="en-US" altLang="zh-Hans" sz="2200" dirty="0"/>
              <a:t>as</a:t>
            </a:r>
            <a:r>
              <a:rPr lang="zh-Hans" altLang="en-US" sz="2200" dirty="0"/>
              <a:t> </a:t>
            </a:r>
            <a:r>
              <a:rPr lang="en-US" altLang="zh-Hans" sz="2200" dirty="0"/>
              <a:t>probability</a:t>
            </a:r>
            <a:r>
              <a:rPr lang="zh-Hans" altLang="en-US" sz="2200" dirty="0"/>
              <a:t> </a:t>
            </a:r>
            <a:r>
              <a:rPr lang="en-US" altLang="zh-Hans" sz="2200" dirty="0"/>
              <a:t>of</a:t>
            </a:r>
            <a:r>
              <a:rPr lang="zh-Hans" altLang="en-US" sz="2200" dirty="0"/>
              <a:t> </a:t>
            </a:r>
            <a:r>
              <a:rPr lang="en-US" altLang="zh-Hans" sz="2200" dirty="0"/>
              <a:t>given</a:t>
            </a:r>
            <a:r>
              <a:rPr lang="zh-Hans" altLang="en-US" sz="2200" dirty="0"/>
              <a:t> </a:t>
            </a:r>
            <a:r>
              <a:rPr lang="en-US" altLang="zh-Hans" sz="2200" dirty="0"/>
              <a:t>a</a:t>
            </a:r>
            <a:r>
              <a:rPr lang="zh-Hans" altLang="en-US" sz="2200" dirty="0"/>
              <a:t> </a:t>
            </a:r>
            <a:r>
              <a:rPr lang="en-US" altLang="zh-Hans" sz="2200" dirty="0"/>
              <a:t>road</a:t>
            </a:r>
            <a:r>
              <a:rPr lang="zh-Hans" altLang="en-US" sz="2200" dirty="0"/>
              <a:t> </a:t>
            </a:r>
            <a:r>
              <a:rPr lang="en-US" altLang="zh-Hans" sz="2200" dirty="0"/>
              <a:t>has</a:t>
            </a:r>
            <a:r>
              <a:rPr lang="zh-Hans" altLang="en-US" sz="2200" dirty="0"/>
              <a:t> </a:t>
            </a:r>
            <a:r>
              <a:rPr lang="en-US" altLang="zh-Hans" sz="2200" dirty="0"/>
              <a:t>prediction</a:t>
            </a:r>
            <a:r>
              <a:rPr lang="zh-Hans" altLang="en-US" sz="2200" dirty="0"/>
              <a:t> </a:t>
            </a:r>
            <a:r>
              <a:rPr lang="en-US" altLang="zh-Hans" sz="2200" dirty="0"/>
              <a:t>K</a:t>
            </a:r>
            <a:r>
              <a:rPr lang="zh-Hans" altLang="en-US" sz="2200" dirty="0"/>
              <a:t> </a:t>
            </a:r>
            <a:r>
              <a:rPr lang="en-US" altLang="zh-Hans" sz="2200" dirty="0"/>
              <a:t>from</a:t>
            </a:r>
            <a:r>
              <a:rPr lang="zh-Hans" altLang="en-US" sz="2200" dirty="0"/>
              <a:t> </a:t>
            </a:r>
            <a:r>
              <a:rPr lang="en-US" altLang="zh-Hans" sz="2200" dirty="0"/>
              <a:t>a</a:t>
            </a:r>
            <a:r>
              <a:rPr lang="zh-Hans" altLang="en-US" sz="2200" dirty="0"/>
              <a:t> </a:t>
            </a:r>
            <a:r>
              <a:rPr lang="en-US" altLang="zh-Hans" sz="2200" dirty="0"/>
              <a:t>decision</a:t>
            </a:r>
            <a:r>
              <a:rPr lang="zh-Hans" altLang="en-US" sz="2200" dirty="0"/>
              <a:t> </a:t>
            </a:r>
            <a:r>
              <a:rPr lang="en-US" altLang="zh-Hans" sz="2200" dirty="0"/>
              <a:t>tree,</a:t>
            </a:r>
            <a:r>
              <a:rPr lang="zh-Hans" altLang="en-US" sz="2200" dirty="0"/>
              <a:t> </a:t>
            </a:r>
            <a:r>
              <a:rPr lang="en-US" altLang="zh-Hans" sz="2200" dirty="0"/>
              <a:t>its</a:t>
            </a:r>
            <a:r>
              <a:rPr lang="zh-Hans" altLang="en-US" sz="2200" dirty="0"/>
              <a:t> </a:t>
            </a:r>
            <a:r>
              <a:rPr lang="en-US" altLang="zh-Hans" sz="2200" dirty="0"/>
              <a:t>true</a:t>
            </a:r>
            <a:r>
              <a:rPr lang="zh-Hans" altLang="en-US" sz="2200" dirty="0"/>
              <a:t> </a:t>
            </a:r>
            <a:r>
              <a:rPr lang="en-US" altLang="zh-Hans" sz="2200" dirty="0"/>
              <a:t>value</a:t>
            </a:r>
            <a:r>
              <a:rPr lang="zh-Hans" altLang="en-US" sz="2200" dirty="0"/>
              <a:t> </a:t>
            </a:r>
            <a:r>
              <a:rPr lang="en-US" altLang="zh-Hans" sz="2200" dirty="0"/>
              <a:t>is</a:t>
            </a:r>
            <a:r>
              <a:rPr lang="zh-Hans" altLang="en-US" sz="2200" dirty="0"/>
              <a:t> </a:t>
            </a:r>
            <a:r>
              <a:rPr lang="en-US" altLang="zh-Hans" sz="2200" dirty="0"/>
              <a:t>within</a:t>
            </a:r>
            <a:r>
              <a:rPr lang="zh-Hans" altLang="en-US" sz="2200" dirty="0"/>
              <a:t> </a:t>
            </a:r>
            <a:r>
              <a:rPr lang="en-US" altLang="zh-Hans" sz="2200" dirty="0"/>
              <a:t>[K-1,</a:t>
            </a:r>
            <a:r>
              <a:rPr lang="zh-Hans" altLang="en-US" sz="2200" dirty="0"/>
              <a:t> </a:t>
            </a:r>
            <a:r>
              <a:rPr lang="en-US" altLang="zh-Hans" sz="2200" dirty="0"/>
              <a:t>K+1].</a:t>
            </a:r>
            <a:r>
              <a:rPr lang="zh-Hans" altLang="en-US" sz="2200" dirty="0"/>
              <a:t> </a:t>
            </a:r>
            <a:endParaRPr lang="en-US" altLang="zh-Hans" sz="2200" dirty="0"/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Hans" sz="2200" dirty="0"/>
              <a:t>The</a:t>
            </a:r>
            <a:r>
              <a:rPr lang="zh-Hans" altLang="en-US" sz="2200" dirty="0"/>
              <a:t> </a:t>
            </a:r>
            <a:r>
              <a:rPr lang="en-US" altLang="zh-Hans" sz="2200" dirty="0"/>
              <a:t>conditional</a:t>
            </a:r>
            <a:r>
              <a:rPr lang="zh-Hans" altLang="en-US" sz="2200" dirty="0"/>
              <a:t> </a:t>
            </a:r>
            <a:r>
              <a:rPr lang="en-US" altLang="zh-Hans" sz="2200" dirty="0"/>
              <a:t>probability</a:t>
            </a:r>
            <a:r>
              <a:rPr lang="zh-Hans" altLang="en-US" sz="2200" dirty="0"/>
              <a:t> </a:t>
            </a:r>
            <a:r>
              <a:rPr lang="en-US" altLang="zh-Hans" sz="2200" dirty="0"/>
              <a:t>is</a:t>
            </a:r>
            <a:r>
              <a:rPr lang="zh-Hans" altLang="en-US" sz="2200" dirty="0"/>
              <a:t> </a:t>
            </a:r>
            <a:r>
              <a:rPr lang="en-US" altLang="zh-Hans" sz="2200" dirty="0"/>
              <a:t>calculated</a:t>
            </a:r>
            <a:r>
              <a:rPr lang="zh-Hans" altLang="en-US" sz="2200" dirty="0"/>
              <a:t> </a:t>
            </a:r>
            <a:r>
              <a:rPr lang="en-US" altLang="zh-Hans" sz="2200" dirty="0"/>
              <a:t>in</a:t>
            </a:r>
            <a:r>
              <a:rPr lang="zh-Hans" altLang="en-US" sz="2200" dirty="0"/>
              <a:t> </a:t>
            </a:r>
            <a:r>
              <a:rPr lang="en-US" altLang="zh-Hans" sz="2200" dirty="0"/>
              <a:t>the</a:t>
            </a:r>
            <a:r>
              <a:rPr lang="zh-Hans" altLang="en-US" sz="2200" dirty="0"/>
              <a:t> </a:t>
            </a:r>
            <a:r>
              <a:rPr lang="en-US" altLang="zh-Hans" sz="2200" dirty="0"/>
              <a:t>validation</a:t>
            </a:r>
            <a:r>
              <a:rPr lang="zh-Hans" altLang="en-US" sz="2200" dirty="0"/>
              <a:t> </a:t>
            </a:r>
            <a:r>
              <a:rPr lang="en-US" altLang="zh-Hans" sz="2200" dirty="0"/>
              <a:t>process.</a:t>
            </a:r>
            <a:endParaRPr lang="en-US" sz="2200" dirty="0"/>
          </a:p>
          <a:p>
            <a:pPr>
              <a:spcBef>
                <a:spcPct val="0"/>
              </a:spcBef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D0000"/>
              </a:solidFill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476291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Outline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33400" y="1751990"/>
            <a:ext cx="7931727" cy="4724400"/>
          </a:xfrm>
          <a:prstGeom prst="rect">
            <a:avLst/>
          </a:prstGeom>
        </p:spPr>
        <p:txBody>
          <a:bodyPr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1600" b="1" i="0" kern="1200">
                <a:solidFill>
                  <a:srgbClr val="B5191A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Han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</a:t>
            </a:r>
            <a:r>
              <a:rPr lang="zh-Han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</a:t>
            </a:r>
            <a:r>
              <a:rPr lang="zh-Han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Han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Han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preprocess.</a:t>
            </a:r>
            <a:endParaRPr lang="en-US" sz="2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Quality Check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model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probability based </a:t>
            </a:r>
            <a:r>
              <a:rPr lang="en-US" altLang="zh-Han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</a:t>
            </a:r>
            <a:r>
              <a:rPr lang="zh-Han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zh-Han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lang="en-US" sz="2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results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Han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future research</a:t>
            </a:r>
          </a:p>
          <a:p>
            <a:endParaRPr 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5103" y="6291590"/>
            <a:ext cx="982961" cy="261610"/>
          </a:xfrm>
          <a:prstGeom prst="rect">
            <a:avLst/>
          </a:prstGeom>
        </p:spPr>
        <p:txBody>
          <a:bodyPr vert="horz" wrap="non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Page 1 of 26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half" idx="11"/>
          </p:nvPr>
        </p:nvSpPr>
        <p:spPr>
          <a:xfrm>
            <a:off x="1752599" y="152401"/>
            <a:ext cx="6705599" cy="533399"/>
          </a:xfrm>
        </p:spPr>
        <p:txBody>
          <a:bodyPr>
            <a:normAutofit/>
          </a:bodyPr>
          <a:lstStyle/>
          <a:p>
            <a:r>
              <a:rPr lang="en-US" sz="1100" dirty="0"/>
              <a:t>Mapping Automated Pavement Data to Windshield Visual Survey Data: A Statistical Approach</a:t>
            </a:r>
          </a:p>
          <a:p>
            <a:r>
              <a:rPr lang="en-US" sz="1100" i="1" dirty="0"/>
              <a:t>J. Zhang, L. Bai</a:t>
            </a:r>
            <a:r>
              <a:rPr lang="en-US" altLang="zh-Hans" sz="1100" i="1" dirty="0"/>
              <a:t>,</a:t>
            </a:r>
            <a:r>
              <a:rPr lang="zh-Hans" altLang="en-US" sz="1100" i="1" dirty="0"/>
              <a:t> </a:t>
            </a:r>
            <a:r>
              <a:rPr lang="en-US" altLang="zh-Hans" sz="1100" i="1" dirty="0" err="1"/>
              <a:t>Zhihui</a:t>
            </a:r>
            <a:r>
              <a:rPr lang="en-US" altLang="zh-Hans" sz="1100" i="1" dirty="0"/>
              <a:t> Sun, and </a:t>
            </a:r>
            <a:r>
              <a:rPr lang="en-US" altLang="zh-Hans" sz="1100" i="1" dirty="0" err="1"/>
              <a:t>Xuwen</a:t>
            </a:r>
            <a:r>
              <a:rPr lang="en-US" altLang="zh-Hans" sz="1100" i="1" dirty="0"/>
              <a:t> Zhu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561554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BB737-60AF-DF41-A193-BE226C569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B74A7F-2B65-4346-A47F-6BD932BE505E}"/>
              </a:ext>
            </a:extLst>
          </p:cNvPr>
          <p:cNvSpPr txBox="1">
            <a:spLocks/>
          </p:cNvSpPr>
          <p:nvPr/>
        </p:nvSpPr>
        <p:spPr>
          <a:xfrm>
            <a:off x="228600" y="1828798"/>
            <a:ext cx="8534400" cy="426720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ans" dirty="0"/>
              <a:t>In</a:t>
            </a:r>
            <a:r>
              <a:rPr lang="zh-Hans" altLang="en-US" dirty="0"/>
              <a:t> </a:t>
            </a:r>
            <a:r>
              <a:rPr lang="en-US" altLang="zh-Hans" dirty="0"/>
              <a:t>order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make</a:t>
            </a:r>
            <a:r>
              <a:rPr lang="zh-Hans" altLang="en-US" dirty="0"/>
              <a:t> </a:t>
            </a:r>
            <a:r>
              <a:rPr lang="en-US" altLang="zh-Hans" dirty="0"/>
              <a:t>full</a:t>
            </a:r>
            <a:r>
              <a:rPr lang="zh-Hans" altLang="en-US" dirty="0"/>
              <a:t> </a:t>
            </a:r>
            <a:r>
              <a:rPr lang="en-US" altLang="zh-Hans" dirty="0"/>
              <a:t>use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173</a:t>
            </a:r>
            <a:r>
              <a:rPr lang="zh-Hans" altLang="en-US" dirty="0"/>
              <a:t> </a:t>
            </a:r>
            <a:r>
              <a:rPr lang="en-US" altLang="zh-Hans" dirty="0"/>
              <a:t>data,</a:t>
            </a:r>
            <a:r>
              <a:rPr lang="zh-Hans" altLang="en-US" dirty="0"/>
              <a:t> </a:t>
            </a:r>
            <a:r>
              <a:rPr lang="en-US" altLang="zh-Hans" dirty="0"/>
              <a:t>we propose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complex data rotation method</a:t>
            </a:r>
            <a:r>
              <a:rPr lang="zh-Hans" altLang="en-US" dirty="0"/>
              <a:t> </a:t>
            </a:r>
            <a:r>
              <a:rPr lang="en-US" altLang="zh-Hans" dirty="0"/>
              <a:t>where each single data</a:t>
            </a:r>
            <a:r>
              <a:rPr lang="zh-Hans" altLang="en-US" dirty="0"/>
              <a:t> </a:t>
            </a:r>
            <a:r>
              <a:rPr lang="en-US" altLang="zh-Hans" dirty="0"/>
              <a:t>is used at least once for validation and once for testing. </a:t>
            </a:r>
          </a:p>
          <a:p>
            <a:pPr marL="617220" lvl="1" indent="-342900">
              <a:buFont typeface="+mj-lt"/>
              <a:buAutoNum type="alphaUcPeriod"/>
            </a:pPr>
            <a:r>
              <a:rPr lang="en-US" sz="3200" dirty="0"/>
              <a:t>Leave 1 road for test</a:t>
            </a:r>
            <a:r>
              <a:rPr lang="en-US" altLang="zh-Hans" sz="3200" dirty="0"/>
              <a:t>.</a:t>
            </a:r>
            <a:endParaRPr lang="en-US" sz="3200" dirty="0"/>
          </a:p>
          <a:p>
            <a:pPr marL="891540" lvl="2" indent="-342900">
              <a:buFont typeface="+mj-lt"/>
              <a:buAutoNum type="arabicPeriod"/>
            </a:pPr>
            <a:r>
              <a:rPr lang="en-US" sz="2600" dirty="0"/>
              <a:t>In remaining 172, leave 1 road for validation.</a:t>
            </a:r>
            <a:r>
              <a:rPr lang="zh-Hans" altLang="en-US" sz="2600" dirty="0"/>
              <a:t>  </a:t>
            </a:r>
            <a:endParaRPr lang="en-US" sz="2600" dirty="0"/>
          </a:p>
          <a:p>
            <a:pPr marL="891540" lvl="2" indent="-342900">
              <a:buFont typeface="+mj-lt"/>
              <a:buAutoNum type="arabicPeriod"/>
            </a:pPr>
            <a:r>
              <a:rPr lang="en-US" sz="2600" dirty="0"/>
              <a:t>Use 171 roads to build </a:t>
            </a:r>
            <a:r>
              <a:rPr lang="en-US" altLang="zh-Hans" sz="2600" dirty="0"/>
              <a:t>13</a:t>
            </a:r>
            <a:r>
              <a:rPr lang="en-US" sz="2600" dirty="0"/>
              <a:t> trees</a:t>
            </a:r>
            <a:r>
              <a:rPr lang="en-US" altLang="zh-Hans" sz="2600" dirty="0"/>
              <a:t>,</a:t>
            </a:r>
            <a:r>
              <a:rPr lang="zh-Hans" altLang="en-US" sz="2600" dirty="0"/>
              <a:t> </a:t>
            </a:r>
            <a:r>
              <a:rPr lang="en-US" altLang="zh-Hans" sz="2600" dirty="0"/>
              <a:t>and</a:t>
            </a:r>
            <a:r>
              <a:rPr lang="zh-Hans" altLang="en-US" sz="2600" dirty="0"/>
              <a:t> </a:t>
            </a:r>
            <a:r>
              <a:rPr lang="en-US" altLang="zh-Hans" sz="2600" dirty="0"/>
              <a:t>predict</a:t>
            </a:r>
            <a:r>
              <a:rPr lang="zh-Hans" altLang="en-US" sz="2600" dirty="0"/>
              <a:t> </a:t>
            </a:r>
            <a:r>
              <a:rPr lang="en-US" altLang="zh-Hans" sz="2600" dirty="0"/>
              <a:t>the 1</a:t>
            </a:r>
            <a:r>
              <a:rPr lang="zh-Hans" altLang="en-US" sz="2600" dirty="0"/>
              <a:t> </a:t>
            </a:r>
            <a:r>
              <a:rPr lang="en-US" altLang="zh-Hans" sz="2600" dirty="0"/>
              <a:t>validation</a:t>
            </a:r>
            <a:r>
              <a:rPr lang="zh-Hans" altLang="en-US" sz="2600" dirty="0"/>
              <a:t> </a:t>
            </a:r>
            <a:r>
              <a:rPr lang="en-US" altLang="zh-Hans" sz="2600" dirty="0"/>
              <a:t>data in step 1.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altLang="zh-Hans" sz="2600" dirty="0"/>
              <a:t>Repeat</a:t>
            </a:r>
            <a:r>
              <a:rPr lang="zh-Hans" altLang="en-US" sz="2600" dirty="0"/>
              <a:t> </a:t>
            </a:r>
            <a:r>
              <a:rPr lang="en-US" altLang="zh-Hans" sz="2600" dirty="0"/>
              <a:t>step 1-2 172</a:t>
            </a:r>
            <a:r>
              <a:rPr lang="zh-Hans" altLang="en-US" sz="2600" dirty="0"/>
              <a:t> </a:t>
            </a:r>
            <a:r>
              <a:rPr lang="en-US" altLang="zh-Hans" sz="2600" dirty="0"/>
              <a:t>times. 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altLang="zh-Hans" sz="2600" dirty="0"/>
              <a:t>Evaluate the conditional</a:t>
            </a:r>
            <a:r>
              <a:rPr lang="zh-Hans" altLang="en-US" sz="2600" dirty="0"/>
              <a:t> </a:t>
            </a:r>
            <a:r>
              <a:rPr lang="en-US" altLang="zh-Hans" sz="2600" dirty="0"/>
              <a:t>probability</a:t>
            </a:r>
            <a:r>
              <a:rPr lang="zh-Hans" altLang="en-US" sz="2600" dirty="0"/>
              <a:t> </a:t>
            </a:r>
            <a:r>
              <a:rPr lang="en-US" altLang="zh-Hans" sz="2600" dirty="0"/>
              <a:t>of</a:t>
            </a:r>
            <a:r>
              <a:rPr lang="zh-Hans" altLang="en-US" sz="2600" dirty="0"/>
              <a:t> </a:t>
            </a:r>
            <a:r>
              <a:rPr lang="en-US" altLang="zh-Hans" sz="2600" dirty="0"/>
              <a:t>each</a:t>
            </a:r>
            <a:r>
              <a:rPr lang="zh-Hans" altLang="en-US" sz="2600" dirty="0"/>
              <a:t> </a:t>
            </a:r>
            <a:r>
              <a:rPr lang="en-US" altLang="zh-Hans" sz="2600" dirty="0"/>
              <a:t>tree in predicting the 172 validation data and assign their weights accordingly. (trees with better accuracy receives higher weights)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altLang="zh-Hans" sz="2600" dirty="0"/>
              <a:t>Use</a:t>
            </a:r>
            <a:r>
              <a:rPr lang="zh-Hans" altLang="en-US" sz="2600" dirty="0"/>
              <a:t> </a:t>
            </a:r>
            <a:r>
              <a:rPr lang="en-US" altLang="zh-Hans" sz="2600" dirty="0"/>
              <a:t>172</a:t>
            </a:r>
            <a:r>
              <a:rPr lang="zh-Hans" altLang="en-US" sz="2600" dirty="0"/>
              <a:t> </a:t>
            </a:r>
            <a:r>
              <a:rPr lang="en-US" altLang="zh-Hans" sz="2600" dirty="0"/>
              <a:t>roads</a:t>
            </a:r>
            <a:r>
              <a:rPr lang="zh-Hans" altLang="en-US" sz="2600" dirty="0"/>
              <a:t> </a:t>
            </a:r>
            <a:r>
              <a:rPr lang="en-US" altLang="zh-Hans" sz="2600" dirty="0"/>
              <a:t>to</a:t>
            </a:r>
            <a:r>
              <a:rPr lang="zh-Hans" altLang="en-US" sz="2600" dirty="0"/>
              <a:t> </a:t>
            </a:r>
            <a:r>
              <a:rPr lang="en-US" altLang="zh-Hans" sz="2600" dirty="0"/>
              <a:t>build</a:t>
            </a:r>
            <a:r>
              <a:rPr lang="zh-Hans" altLang="en-US" sz="2600" dirty="0"/>
              <a:t> </a:t>
            </a:r>
            <a:r>
              <a:rPr lang="en-US" altLang="zh-Hans" sz="2600" dirty="0"/>
              <a:t>a final model. This will be the DT model based on the current testing data.</a:t>
            </a:r>
            <a:endParaRPr lang="en-US" sz="2600" dirty="0"/>
          </a:p>
          <a:p>
            <a:pPr marL="617220" lvl="1" indent="-342900">
              <a:buFont typeface="+mj-lt"/>
              <a:buAutoNum type="alphaUcPeriod"/>
            </a:pPr>
            <a:r>
              <a:rPr lang="en-US" altLang="zh-Hans" sz="3200" dirty="0"/>
              <a:t>Predict</a:t>
            </a:r>
            <a:r>
              <a:rPr lang="zh-Hans" altLang="en-US" sz="3200" dirty="0"/>
              <a:t> </a:t>
            </a:r>
            <a:r>
              <a:rPr lang="en-US" altLang="zh-Hans" sz="3200" dirty="0"/>
              <a:t>the 1</a:t>
            </a:r>
            <a:r>
              <a:rPr lang="zh-Hans" altLang="en-US" sz="3200" dirty="0"/>
              <a:t> </a:t>
            </a:r>
            <a:r>
              <a:rPr lang="en-US" altLang="zh-Hans" sz="3200" dirty="0"/>
              <a:t>test</a:t>
            </a:r>
            <a:r>
              <a:rPr lang="zh-Hans" altLang="en-US" sz="3200" dirty="0"/>
              <a:t> </a:t>
            </a:r>
            <a:r>
              <a:rPr lang="en-US" altLang="zh-Hans" sz="3200" dirty="0"/>
              <a:t>road</a:t>
            </a:r>
            <a:r>
              <a:rPr lang="zh-Hans" altLang="en-US" sz="3200" dirty="0"/>
              <a:t> </a:t>
            </a:r>
            <a:r>
              <a:rPr lang="en-US" altLang="zh-Hans" sz="3200" dirty="0"/>
              <a:t>using the final model in step 5 and it’s corresponding conditional probability with:</a:t>
            </a:r>
          </a:p>
          <a:p>
            <a:pPr marL="617220" lvl="1" indent="-342900">
              <a:buFont typeface="+mj-lt"/>
              <a:buAutoNum type="alphaUcPeriod"/>
            </a:pPr>
            <a:endParaRPr lang="en-US" altLang="zh-Hans" sz="3200" dirty="0"/>
          </a:p>
          <a:p>
            <a:pPr marL="617220" lvl="1" indent="-342900">
              <a:buFont typeface="+mj-lt"/>
              <a:buAutoNum type="alphaUcPeriod"/>
            </a:pPr>
            <a:endParaRPr lang="en-US" altLang="zh-Hans" sz="3200" dirty="0"/>
          </a:p>
          <a:p>
            <a:pPr marL="617220" lvl="1" indent="-342900">
              <a:buFont typeface="+mj-lt"/>
              <a:buAutoNum type="alphaUcPeriod"/>
            </a:pPr>
            <a:r>
              <a:rPr lang="en-US" altLang="zh-Hans" sz="3200" dirty="0"/>
              <a:t>Repeat</a:t>
            </a:r>
            <a:r>
              <a:rPr lang="zh-Hans" altLang="en-US" sz="3200" dirty="0"/>
              <a:t> </a:t>
            </a:r>
            <a:r>
              <a:rPr lang="en-US" altLang="zh-Hans" sz="3200" dirty="0"/>
              <a:t>A-B</a:t>
            </a:r>
            <a:r>
              <a:rPr lang="zh-Hans" altLang="en-US" sz="3200" dirty="0"/>
              <a:t> </a:t>
            </a:r>
            <a:r>
              <a:rPr lang="en-US" altLang="zh-Hans" sz="3200" dirty="0"/>
              <a:t>173</a:t>
            </a:r>
            <a:r>
              <a:rPr lang="zh-Hans" altLang="en-US" sz="3200" dirty="0"/>
              <a:t> </a:t>
            </a:r>
            <a:r>
              <a:rPr lang="en-US" altLang="zh-Hans" sz="3200" dirty="0"/>
              <a:t>times</a:t>
            </a:r>
            <a:r>
              <a:rPr lang="zh-Hans" altLang="en-US" sz="3200" dirty="0"/>
              <a:t> </a:t>
            </a:r>
            <a:r>
              <a:rPr lang="en-US" altLang="zh-Hans" sz="3200" dirty="0"/>
              <a:t>and</a:t>
            </a:r>
            <a:r>
              <a:rPr lang="zh-Hans" altLang="en-US" sz="3200" dirty="0"/>
              <a:t> </a:t>
            </a:r>
            <a:r>
              <a:rPr lang="en-US" altLang="zh-Hans" sz="3200" dirty="0"/>
              <a:t>get</a:t>
            </a:r>
            <a:r>
              <a:rPr lang="zh-Hans" altLang="en-US" sz="3200" dirty="0"/>
              <a:t> </a:t>
            </a:r>
            <a:r>
              <a:rPr lang="en-US" altLang="zh-Hans" sz="3200" dirty="0"/>
              <a:t>final</a:t>
            </a:r>
            <a:r>
              <a:rPr lang="zh-Hans" altLang="en-US" sz="3200" dirty="0"/>
              <a:t> </a:t>
            </a:r>
            <a:r>
              <a:rPr lang="en-US" altLang="zh-Hans" sz="3200" dirty="0"/>
              <a:t>accuracy, i.e., confusion matrix.</a:t>
            </a:r>
            <a:endParaRPr lang="en-US" sz="32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A78C4C6-F1EC-7441-9467-B356C736DD67}"/>
              </a:ext>
            </a:extLst>
          </p:cNvPr>
          <p:cNvSpPr txBox="1">
            <a:spLocks noGrp="1"/>
          </p:cNvSpPr>
          <p:nvPr>
            <p:ph type="body" sz="half" idx="11"/>
          </p:nvPr>
        </p:nvSpPr>
        <p:spPr>
          <a:xfrm>
            <a:off x="1600200" y="152400"/>
            <a:ext cx="6172200" cy="52095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b="0" i="0" kern="1200">
                <a:solidFill>
                  <a:srgbClr val="AD0000"/>
                </a:solidFill>
                <a:latin typeface="HelveticaNeueLT Std Med Cn"/>
                <a:ea typeface="+mn-ea"/>
                <a:cs typeface="HelveticaNeueLT Std Med Cn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Mapping Automated Pavement Data to Windshield Visual Survey Data: A Statistical Approach</a:t>
            </a:r>
          </a:p>
          <a:p>
            <a:r>
              <a:rPr lang="en-US" sz="1100" i="1" dirty="0"/>
              <a:t>J. Zhang, L. Bai</a:t>
            </a:r>
            <a:r>
              <a:rPr lang="en-US" altLang="zh-Hans" sz="1100" i="1" dirty="0"/>
              <a:t>,</a:t>
            </a:r>
            <a:r>
              <a:rPr lang="zh-Hans" altLang="en-US" sz="1100" i="1" dirty="0"/>
              <a:t> </a:t>
            </a:r>
            <a:r>
              <a:rPr lang="en-US" altLang="zh-Hans" sz="1100" i="1" dirty="0" err="1"/>
              <a:t>Zhihui</a:t>
            </a:r>
            <a:r>
              <a:rPr lang="en-US" altLang="zh-Hans" sz="1100" i="1" dirty="0"/>
              <a:t> Sun, and </a:t>
            </a:r>
            <a:r>
              <a:rPr lang="en-US" altLang="zh-Hans" sz="1100" i="1" dirty="0" err="1"/>
              <a:t>Xuwen</a:t>
            </a:r>
            <a:r>
              <a:rPr lang="en-US" altLang="zh-Hans" sz="1100" i="1" dirty="0"/>
              <a:t> Zhu</a:t>
            </a:r>
            <a:endParaRPr lang="en-US" sz="11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0946CA-CEDA-0F49-8E6E-673179609E1D}"/>
                  </a:ext>
                </a:extLst>
              </p:cNvPr>
              <p:cNvSpPr/>
              <p:nvPr/>
            </p:nvSpPr>
            <p:spPr>
              <a:xfrm>
                <a:off x="2505075" y="5029200"/>
                <a:ext cx="3169111" cy="6619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600" i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i="0" smtClean="0">
                                  <a:latin typeface="Cambria Math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𝑝𝑟𝑒𝑑𝑖𝑐𝑡𝑖𝑜𝑛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0">
                                  <a:latin typeface="Cambria Math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𝑤𝑒𝑖𝑔h𝑡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600" i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i="0">
                                  <a:latin typeface="Cambria Math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𝑤𝑒𝑖𝑔h𝑡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0946CA-CEDA-0F49-8E6E-673179609E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75" y="5029200"/>
                <a:ext cx="3169111" cy="661912"/>
              </a:xfrm>
              <a:prstGeom prst="rect">
                <a:avLst/>
              </a:prstGeom>
              <a:blipFill>
                <a:blip r:embed="rId2"/>
                <a:stretch>
                  <a:fillRect t="-57692" b="-90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153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1D2EC-E788-D041-B5E6-FDD1EC19F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1D50181-8F12-B548-B276-ECCA166BFB13}"/>
              </a:ext>
            </a:extLst>
          </p:cNvPr>
          <p:cNvSpPr txBox="1">
            <a:spLocks noGrp="1"/>
          </p:cNvSpPr>
          <p:nvPr>
            <p:ph type="body" sz="half" idx="11"/>
          </p:nvPr>
        </p:nvSpPr>
        <p:spPr>
          <a:xfrm>
            <a:off x="1600200" y="152400"/>
            <a:ext cx="6172200" cy="52095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b="0" i="0" kern="1200">
                <a:solidFill>
                  <a:srgbClr val="AD0000"/>
                </a:solidFill>
                <a:latin typeface="HelveticaNeueLT Std Med Cn"/>
                <a:ea typeface="+mn-ea"/>
                <a:cs typeface="HelveticaNeueLT Std Med Cn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Mapping Automated Pavement Data to Windshield Visual Survey Data: A Statistical Approach</a:t>
            </a:r>
          </a:p>
          <a:p>
            <a:r>
              <a:rPr lang="en-US" sz="1100" i="1" dirty="0"/>
              <a:t>J. Zhang, L. Bai</a:t>
            </a:r>
            <a:r>
              <a:rPr lang="en-US" altLang="zh-Hans" sz="1100" i="1" dirty="0"/>
              <a:t>,</a:t>
            </a:r>
            <a:r>
              <a:rPr lang="zh-Hans" altLang="en-US" sz="1100" i="1" dirty="0"/>
              <a:t> </a:t>
            </a:r>
            <a:r>
              <a:rPr lang="en-US" altLang="zh-Hans" sz="1100" i="1" dirty="0" err="1"/>
              <a:t>Zhihui</a:t>
            </a:r>
            <a:r>
              <a:rPr lang="en-US" altLang="zh-Hans" sz="1100" i="1" dirty="0"/>
              <a:t> Sun, and </a:t>
            </a:r>
            <a:r>
              <a:rPr lang="en-US" altLang="zh-Hans" sz="1100" i="1" dirty="0" err="1"/>
              <a:t>Xuwen</a:t>
            </a:r>
            <a:r>
              <a:rPr lang="en-US" altLang="zh-Hans" sz="1100" i="1" dirty="0"/>
              <a:t> Zhu</a:t>
            </a:r>
            <a:endParaRPr lang="en-US" sz="11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17F97-83D9-F34D-91FA-5BBEB20B63DF}"/>
              </a:ext>
            </a:extLst>
          </p:cNvPr>
          <p:cNvSpPr txBox="1"/>
          <p:nvPr/>
        </p:nvSpPr>
        <p:spPr>
          <a:xfrm>
            <a:off x="2971022" y="1998653"/>
            <a:ext cx="1600200" cy="430887"/>
          </a:xfrm>
          <a:prstGeom prst="rect">
            <a:avLst/>
          </a:prstGeom>
          <a:noFill/>
          <a:ln w="571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Han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Segment</a:t>
            </a:r>
            <a:r>
              <a:rPr lang="zh-Hans" altLang="en-U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 </a:t>
            </a:r>
            <a:r>
              <a:rPr lang="en-US" altLang="zh-Han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1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D0000"/>
              </a:solidFill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57EF15-6958-1845-8CA6-AB9ABDEB859B}"/>
              </a:ext>
            </a:extLst>
          </p:cNvPr>
          <p:cNvSpPr txBox="1"/>
          <p:nvPr/>
        </p:nvSpPr>
        <p:spPr>
          <a:xfrm>
            <a:off x="3429000" y="2438400"/>
            <a:ext cx="1676400" cy="430887"/>
          </a:xfrm>
          <a:prstGeom prst="rect">
            <a:avLst/>
          </a:prstGeom>
          <a:noFill/>
          <a:ln w="571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Han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Segment</a:t>
            </a:r>
            <a:r>
              <a:rPr lang="zh-Hans" altLang="en-U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 </a:t>
            </a:r>
            <a:r>
              <a:rPr lang="en-US" altLang="zh-Han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2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D0000"/>
              </a:solidFill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C4BA0A-A03A-804E-AB1C-60EF415F0420}"/>
              </a:ext>
            </a:extLst>
          </p:cNvPr>
          <p:cNvSpPr txBox="1"/>
          <p:nvPr/>
        </p:nvSpPr>
        <p:spPr>
          <a:xfrm>
            <a:off x="3276600" y="2907795"/>
            <a:ext cx="1676400" cy="430887"/>
          </a:xfrm>
          <a:prstGeom prst="rect">
            <a:avLst/>
          </a:prstGeom>
          <a:noFill/>
          <a:ln w="571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Han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Segment</a:t>
            </a:r>
            <a:r>
              <a:rPr lang="zh-Hans" altLang="en-U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 </a:t>
            </a:r>
            <a:r>
              <a:rPr lang="en-US" altLang="zh-Han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3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D0000"/>
              </a:solidFill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4E7EA-18D7-3848-B507-28617ADE61D8}"/>
              </a:ext>
            </a:extLst>
          </p:cNvPr>
          <p:cNvSpPr txBox="1"/>
          <p:nvPr/>
        </p:nvSpPr>
        <p:spPr>
          <a:xfrm>
            <a:off x="3276600" y="3386050"/>
            <a:ext cx="1676400" cy="430887"/>
          </a:xfrm>
          <a:prstGeom prst="rect">
            <a:avLst/>
          </a:prstGeom>
          <a:noFill/>
          <a:ln w="571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Han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Segment</a:t>
            </a:r>
            <a:r>
              <a:rPr lang="zh-Hans" altLang="en-U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 </a:t>
            </a:r>
            <a:r>
              <a:rPr lang="en-US" altLang="zh-Han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4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D0000"/>
              </a:solidFill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A003F2-78A3-984B-8198-3CFE081B6BB6}"/>
              </a:ext>
            </a:extLst>
          </p:cNvPr>
          <p:cNvSpPr txBox="1"/>
          <p:nvPr/>
        </p:nvSpPr>
        <p:spPr>
          <a:xfrm>
            <a:off x="3276600" y="5248940"/>
            <a:ext cx="1676400" cy="430887"/>
          </a:xfrm>
          <a:prstGeom prst="rect">
            <a:avLst/>
          </a:prstGeom>
          <a:noFill/>
          <a:ln w="571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Han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Segment</a:t>
            </a:r>
            <a:r>
              <a:rPr lang="zh-Hans" altLang="en-U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 </a:t>
            </a:r>
            <a:r>
              <a:rPr lang="en-US" altLang="zh-Han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173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D0000"/>
              </a:solidFill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E7F007-D5C1-2840-9F76-7E7D84911EB0}"/>
              </a:ext>
            </a:extLst>
          </p:cNvPr>
          <p:cNvSpPr txBox="1"/>
          <p:nvPr/>
        </p:nvSpPr>
        <p:spPr>
          <a:xfrm>
            <a:off x="3276600" y="3870996"/>
            <a:ext cx="1676400" cy="430887"/>
          </a:xfrm>
          <a:prstGeom prst="rect">
            <a:avLst/>
          </a:prstGeom>
          <a:noFill/>
          <a:ln w="571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Han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Segment</a:t>
            </a:r>
            <a:r>
              <a:rPr lang="zh-Hans" altLang="en-U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 </a:t>
            </a:r>
            <a:r>
              <a:rPr lang="en-US" altLang="zh-Han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…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D0000"/>
              </a:solidFill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9307CB-8086-D546-B4EC-FBB8B9991E92}"/>
              </a:ext>
            </a:extLst>
          </p:cNvPr>
          <p:cNvSpPr txBox="1"/>
          <p:nvPr/>
        </p:nvSpPr>
        <p:spPr>
          <a:xfrm>
            <a:off x="3276600" y="4355942"/>
            <a:ext cx="1676400" cy="430887"/>
          </a:xfrm>
          <a:prstGeom prst="rect">
            <a:avLst/>
          </a:prstGeom>
          <a:noFill/>
          <a:ln w="571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Han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Segment</a:t>
            </a:r>
            <a:r>
              <a:rPr lang="zh-Hans" altLang="en-U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 </a:t>
            </a:r>
            <a:r>
              <a:rPr lang="en-US" altLang="zh-Han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…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D0000"/>
              </a:solidFill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3E4625-0AEB-2D49-B106-B3CC2E977B02}"/>
              </a:ext>
            </a:extLst>
          </p:cNvPr>
          <p:cNvSpPr txBox="1"/>
          <p:nvPr/>
        </p:nvSpPr>
        <p:spPr>
          <a:xfrm>
            <a:off x="3276600" y="4779545"/>
            <a:ext cx="1676400" cy="430887"/>
          </a:xfrm>
          <a:prstGeom prst="rect">
            <a:avLst/>
          </a:prstGeom>
          <a:noFill/>
          <a:ln w="57150"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Han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Segment</a:t>
            </a:r>
            <a:r>
              <a:rPr lang="zh-Hans" altLang="en-U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 </a:t>
            </a:r>
            <a:r>
              <a:rPr lang="en-US" altLang="zh-Han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172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D0000"/>
              </a:solidFill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B915BF-4BE9-BC45-9C94-1F3AD528533C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514600" y="2214095"/>
            <a:ext cx="456422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3B7D068-7DCF-F543-95AE-32B4A623496B}"/>
              </a:ext>
            </a:extLst>
          </p:cNvPr>
          <p:cNvSpPr txBox="1"/>
          <p:nvPr/>
        </p:nvSpPr>
        <p:spPr>
          <a:xfrm>
            <a:off x="1814652" y="1998653"/>
            <a:ext cx="606256" cy="430887"/>
          </a:xfrm>
          <a:prstGeom prst="rect">
            <a:avLst/>
          </a:prstGeom>
        </p:spPr>
        <p:txBody>
          <a:bodyPr vert="horz" wrap="non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D0000"/>
                </a:solidFill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test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A3D03C-8873-DC4F-BACD-E18FF037ECF0}"/>
              </a:ext>
            </a:extLst>
          </p:cNvPr>
          <p:cNvCxnSpPr>
            <a:cxnSpLocks/>
          </p:cNvCxnSpPr>
          <p:nvPr/>
        </p:nvCxnSpPr>
        <p:spPr>
          <a:xfrm flipV="1">
            <a:off x="5105400" y="2647029"/>
            <a:ext cx="45564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4E0A602-F7BE-CE4E-B71C-AA54211565A9}"/>
              </a:ext>
            </a:extLst>
          </p:cNvPr>
          <p:cNvSpPr txBox="1"/>
          <p:nvPr/>
        </p:nvSpPr>
        <p:spPr>
          <a:xfrm>
            <a:off x="5638800" y="2476907"/>
            <a:ext cx="1295400" cy="430887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D0000"/>
                </a:solidFill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validation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1CFC392-35C8-3D4C-9540-2FE4EC4C3F6B}"/>
              </a:ext>
            </a:extLst>
          </p:cNvPr>
          <p:cNvSpPr/>
          <p:nvPr/>
        </p:nvSpPr>
        <p:spPr>
          <a:xfrm>
            <a:off x="1073211" y="2199729"/>
            <a:ext cx="766006" cy="32766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1C7858-E6D4-BE40-B688-A69CDC964F2F}"/>
              </a:ext>
            </a:extLst>
          </p:cNvPr>
          <p:cNvSpPr txBox="1"/>
          <p:nvPr/>
        </p:nvSpPr>
        <p:spPr>
          <a:xfrm>
            <a:off x="126720" y="3386050"/>
            <a:ext cx="1295400" cy="769441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Repeat 173 times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D0000"/>
              </a:solidFill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</p:txBody>
      </p:sp>
      <p:sp>
        <p:nvSpPr>
          <p:cNvPr id="27" name="Right Bracket 26">
            <a:extLst>
              <a:ext uri="{FF2B5EF4-FFF2-40B4-BE49-F238E27FC236}">
                <a16:creationId xmlns:a16="http://schemas.microsoft.com/office/drawing/2014/main" id="{748A9A1A-4641-FB41-93D1-AEAF2F59D083}"/>
              </a:ext>
            </a:extLst>
          </p:cNvPr>
          <p:cNvSpPr/>
          <p:nvPr/>
        </p:nvSpPr>
        <p:spPr>
          <a:xfrm>
            <a:off x="4953000" y="3136395"/>
            <a:ext cx="455644" cy="2286000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8D9F27-9582-AA48-B0D7-3343DE8D30D8}"/>
              </a:ext>
            </a:extLst>
          </p:cNvPr>
          <p:cNvSpPr txBox="1"/>
          <p:nvPr/>
        </p:nvSpPr>
        <p:spPr>
          <a:xfrm>
            <a:off x="5676122" y="3918128"/>
            <a:ext cx="1379377" cy="430887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Training 1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D0000"/>
              </a:solidFill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A18A41-BBD8-FF4B-947E-62DBB0A64729}"/>
              </a:ext>
            </a:extLst>
          </p:cNvPr>
          <p:cNvCxnSpPr>
            <a:cxnSpLocks/>
          </p:cNvCxnSpPr>
          <p:nvPr/>
        </p:nvCxnSpPr>
        <p:spPr>
          <a:xfrm>
            <a:off x="5423417" y="4126995"/>
            <a:ext cx="3366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ight Brace 33">
            <a:extLst>
              <a:ext uri="{FF2B5EF4-FFF2-40B4-BE49-F238E27FC236}">
                <a16:creationId xmlns:a16="http://schemas.microsoft.com/office/drawing/2014/main" id="{CE9E79A0-CF05-9B4B-A79F-D8B44BCFFEA1}"/>
              </a:ext>
            </a:extLst>
          </p:cNvPr>
          <p:cNvSpPr/>
          <p:nvPr/>
        </p:nvSpPr>
        <p:spPr>
          <a:xfrm>
            <a:off x="6934200" y="2692350"/>
            <a:ext cx="323462" cy="288244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45F11C-E9C4-394B-8BA1-9423C6F11573}"/>
              </a:ext>
            </a:extLst>
          </p:cNvPr>
          <p:cNvSpPr txBox="1"/>
          <p:nvPr/>
        </p:nvSpPr>
        <p:spPr>
          <a:xfrm>
            <a:off x="7257662" y="2199143"/>
            <a:ext cx="1667069" cy="2462213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D0000"/>
                </a:solidFill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Repeat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172 times to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get conditional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Probability</a:t>
            </a:r>
            <a:r>
              <a:rPr lang="en-US" altLang="zh-Han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Hans" sz="2200" dirty="0" err="1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Pr</a:t>
            </a:r>
            <a:r>
              <a:rPr lang="en-US" altLang="zh-Han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{</a:t>
            </a:r>
            <a:r>
              <a:rPr lang="en-US" altLang="zh-Hans" sz="2200" dirty="0" err="1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Tr</a:t>
            </a:r>
            <a:r>
              <a:rPr lang="en-US" altLang="zh-Han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=[k-1,</a:t>
            </a:r>
            <a:r>
              <a:rPr lang="zh-Hans" altLang="en-U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 </a:t>
            </a:r>
            <a:r>
              <a:rPr lang="en-US" altLang="zh-Han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k+1]|pr=k}</a:t>
            </a:r>
            <a:endParaRPr lang="en-US" sz="2200" dirty="0">
              <a:solidFill>
                <a:srgbClr val="AD0000"/>
              </a:solidFill>
              <a:latin typeface="Helvetica Neue Bold Condensed"/>
              <a:ea typeface="+mj-ea"/>
              <a:cs typeface="Helvetica Neue Bold Condensed"/>
            </a:endParaRPr>
          </a:p>
        </p:txBody>
      </p:sp>
      <p:sp>
        <p:nvSpPr>
          <p:cNvPr id="37" name="Left Bracket 36">
            <a:extLst>
              <a:ext uri="{FF2B5EF4-FFF2-40B4-BE49-F238E27FC236}">
                <a16:creationId xmlns:a16="http://schemas.microsoft.com/office/drawing/2014/main" id="{35468F64-A1DD-0B4F-BA00-7D005C43E9E6}"/>
              </a:ext>
            </a:extLst>
          </p:cNvPr>
          <p:cNvSpPr/>
          <p:nvPr/>
        </p:nvSpPr>
        <p:spPr>
          <a:xfrm>
            <a:off x="2971022" y="2692350"/>
            <a:ext cx="290805" cy="277203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00470F9-E6C6-684D-9705-6142DB34B8F7}"/>
              </a:ext>
            </a:extLst>
          </p:cNvPr>
          <p:cNvCxnSpPr>
            <a:cxnSpLocks/>
          </p:cNvCxnSpPr>
          <p:nvPr/>
        </p:nvCxnSpPr>
        <p:spPr>
          <a:xfrm flipH="1">
            <a:off x="2622682" y="3926729"/>
            <a:ext cx="3483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6C9F86A-980D-4545-AEAE-55FEC4459DD0}"/>
              </a:ext>
            </a:extLst>
          </p:cNvPr>
          <p:cNvSpPr txBox="1"/>
          <p:nvPr/>
        </p:nvSpPr>
        <p:spPr>
          <a:xfrm>
            <a:off x="1423308" y="3722234"/>
            <a:ext cx="1379377" cy="430887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Training 2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D0000"/>
              </a:solidFill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00590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AA92F-C721-1B4E-B0D7-1175DBA8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 WPC_EXT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58F39-6668-C24A-8B3D-54D9F32D238E}"/>
              </a:ext>
            </a:extLst>
          </p:cNvPr>
          <p:cNvSpPr txBox="1">
            <a:spLocks noGrp="1"/>
          </p:cNvSpPr>
          <p:nvPr>
            <p:ph type="body" sz="half" idx="11"/>
          </p:nvPr>
        </p:nvSpPr>
        <p:spPr>
          <a:xfrm>
            <a:off x="1600200" y="152400"/>
            <a:ext cx="6172200" cy="52095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b="0" i="0" kern="1200">
                <a:solidFill>
                  <a:srgbClr val="AD0000"/>
                </a:solidFill>
                <a:latin typeface="HelveticaNeueLT Std Med Cn"/>
                <a:ea typeface="+mn-ea"/>
                <a:cs typeface="HelveticaNeueLT Std Med Cn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Mapping Automated Pavement Data to Windshield Visual Survey Data: A Statistical Approach</a:t>
            </a:r>
          </a:p>
          <a:p>
            <a:r>
              <a:rPr lang="en-US" sz="1100" i="1" dirty="0"/>
              <a:t>J. Zhang, L. Bai</a:t>
            </a:r>
            <a:r>
              <a:rPr lang="en-US" altLang="zh-Hans" sz="1100" i="1" dirty="0"/>
              <a:t>,</a:t>
            </a:r>
            <a:r>
              <a:rPr lang="zh-Hans" altLang="en-US" sz="1100" i="1" dirty="0"/>
              <a:t> </a:t>
            </a:r>
            <a:r>
              <a:rPr lang="en-US" altLang="zh-Hans" sz="1100" i="1" dirty="0" err="1"/>
              <a:t>Zhihui</a:t>
            </a:r>
            <a:r>
              <a:rPr lang="en-US" altLang="zh-Hans" sz="1100" i="1" dirty="0"/>
              <a:t> Sun, and </a:t>
            </a:r>
            <a:r>
              <a:rPr lang="en-US" altLang="zh-Hans" sz="1100" i="1" dirty="0" err="1"/>
              <a:t>Xuwen</a:t>
            </a:r>
            <a:r>
              <a:rPr lang="en-US" altLang="zh-Hans" sz="1100" i="1" dirty="0"/>
              <a:t> Zhu</a:t>
            </a:r>
            <a:endParaRPr lang="en-US" sz="1100" i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FFE0216-6478-564E-82D8-38060D5E3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468111"/>
              </p:ext>
            </p:extLst>
          </p:nvPr>
        </p:nvGraphicFramePr>
        <p:xfrm>
          <a:off x="685800" y="1488513"/>
          <a:ext cx="7467596" cy="3989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822">
                  <a:extLst>
                    <a:ext uri="{9D8B030D-6E8A-4147-A177-3AD203B41FA5}">
                      <a16:colId xmlns:a16="http://schemas.microsoft.com/office/drawing/2014/main" val="2552911473"/>
                    </a:ext>
                  </a:extLst>
                </a:gridCol>
                <a:gridCol w="608434">
                  <a:extLst>
                    <a:ext uri="{9D8B030D-6E8A-4147-A177-3AD203B41FA5}">
                      <a16:colId xmlns:a16="http://schemas.microsoft.com/office/drawing/2014/main" val="1873509883"/>
                    </a:ext>
                  </a:extLst>
                </a:gridCol>
                <a:gridCol w="608434">
                  <a:extLst>
                    <a:ext uri="{9D8B030D-6E8A-4147-A177-3AD203B41FA5}">
                      <a16:colId xmlns:a16="http://schemas.microsoft.com/office/drawing/2014/main" val="3556416620"/>
                    </a:ext>
                  </a:extLst>
                </a:gridCol>
                <a:gridCol w="608434">
                  <a:extLst>
                    <a:ext uri="{9D8B030D-6E8A-4147-A177-3AD203B41FA5}">
                      <a16:colId xmlns:a16="http://schemas.microsoft.com/office/drawing/2014/main" val="838404647"/>
                    </a:ext>
                  </a:extLst>
                </a:gridCol>
                <a:gridCol w="608434">
                  <a:extLst>
                    <a:ext uri="{9D8B030D-6E8A-4147-A177-3AD203B41FA5}">
                      <a16:colId xmlns:a16="http://schemas.microsoft.com/office/drawing/2014/main" val="1096034801"/>
                    </a:ext>
                  </a:extLst>
                </a:gridCol>
                <a:gridCol w="608434">
                  <a:extLst>
                    <a:ext uri="{9D8B030D-6E8A-4147-A177-3AD203B41FA5}">
                      <a16:colId xmlns:a16="http://schemas.microsoft.com/office/drawing/2014/main" val="410247530"/>
                    </a:ext>
                  </a:extLst>
                </a:gridCol>
                <a:gridCol w="608434">
                  <a:extLst>
                    <a:ext uri="{9D8B030D-6E8A-4147-A177-3AD203B41FA5}">
                      <a16:colId xmlns:a16="http://schemas.microsoft.com/office/drawing/2014/main" val="3298976241"/>
                    </a:ext>
                  </a:extLst>
                </a:gridCol>
                <a:gridCol w="608434">
                  <a:extLst>
                    <a:ext uri="{9D8B030D-6E8A-4147-A177-3AD203B41FA5}">
                      <a16:colId xmlns:a16="http://schemas.microsoft.com/office/drawing/2014/main" val="3076854736"/>
                    </a:ext>
                  </a:extLst>
                </a:gridCol>
                <a:gridCol w="608434">
                  <a:extLst>
                    <a:ext uri="{9D8B030D-6E8A-4147-A177-3AD203B41FA5}">
                      <a16:colId xmlns:a16="http://schemas.microsoft.com/office/drawing/2014/main" val="4043244299"/>
                    </a:ext>
                  </a:extLst>
                </a:gridCol>
                <a:gridCol w="608434">
                  <a:extLst>
                    <a:ext uri="{9D8B030D-6E8A-4147-A177-3AD203B41FA5}">
                      <a16:colId xmlns:a16="http://schemas.microsoft.com/office/drawing/2014/main" val="1882017739"/>
                    </a:ext>
                  </a:extLst>
                </a:gridCol>
                <a:gridCol w="608434">
                  <a:extLst>
                    <a:ext uri="{9D8B030D-6E8A-4147-A177-3AD203B41FA5}">
                      <a16:colId xmlns:a16="http://schemas.microsoft.com/office/drawing/2014/main" val="1183266462"/>
                    </a:ext>
                  </a:extLst>
                </a:gridCol>
                <a:gridCol w="608434">
                  <a:extLst>
                    <a:ext uri="{9D8B030D-6E8A-4147-A177-3AD203B41FA5}">
                      <a16:colId xmlns:a16="http://schemas.microsoft.com/office/drawing/2014/main" val="729746740"/>
                    </a:ext>
                  </a:extLst>
                </a:gridCol>
              </a:tblGrid>
              <a:tr h="338828"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 value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77175"/>
                  </a:ext>
                </a:extLst>
              </a:tr>
              <a:tr h="329416">
                <a:tc rowSpan="11"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300813"/>
                  </a:ext>
                </a:extLst>
              </a:tr>
              <a:tr h="32941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260100"/>
                  </a:ext>
                </a:extLst>
              </a:tr>
              <a:tr h="3294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568502"/>
                  </a:ext>
                </a:extLst>
              </a:tr>
              <a:tr h="32941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106975"/>
                  </a:ext>
                </a:extLst>
              </a:tr>
              <a:tr h="32941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438608"/>
                  </a:ext>
                </a:extLst>
              </a:tr>
              <a:tr h="3294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729148"/>
                  </a:ext>
                </a:extLst>
              </a:tr>
              <a:tr h="32941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887227"/>
                  </a:ext>
                </a:extLst>
              </a:tr>
              <a:tr h="32941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869979"/>
                  </a:ext>
                </a:extLst>
              </a:tr>
              <a:tr h="32941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895486"/>
                  </a:ext>
                </a:extLst>
              </a:tr>
              <a:tr h="32941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52221"/>
                  </a:ext>
                </a:extLst>
              </a:tr>
              <a:tr h="32941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8599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0589093-B084-7048-932B-49B2469700D0}"/>
              </a:ext>
            </a:extLst>
          </p:cNvPr>
          <p:cNvSpPr txBox="1"/>
          <p:nvPr/>
        </p:nvSpPr>
        <p:spPr>
          <a:xfrm>
            <a:off x="850641" y="5523227"/>
            <a:ext cx="7137914" cy="646331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72.25 % predictions are within tolerance error range [-1, +1], 38.72 % predictions are accurate.</a:t>
            </a:r>
          </a:p>
        </p:txBody>
      </p:sp>
    </p:spTree>
    <p:extLst>
      <p:ext uri="{BB962C8B-B14F-4D97-AF65-F5344CB8AC3E}">
        <p14:creationId xmlns:p14="http://schemas.microsoft.com/office/powerpoint/2010/main" val="2165961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ACCFC-0CD1-424A-8513-775592FB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 WPC_SEV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1BD1283-3051-F548-BDE8-4162DBFA015A}"/>
              </a:ext>
            </a:extLst>
          </p:cNvPr>
          <p:cNvSpPr txBox="1">
            <a:spLocks noGrp="1"/>
          </p:cNvSpPr>
          <p:nvPr>
            <p:ph type="body" sz="half" idx="11"/>
          </p:nvPr>
        </p:nvSpPr>
        <p:spPr>
          <a:xfrm>
            <a:off x="1600200" y="152400"/>
            <a:ext cx="6172200" cy="52095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b="0" i="0" kern="1200">
                <a:solidFill>
                  <a:srgbClr val="AD0000"/>
                </a:solidFill>
                <a:latin typeface="HelveticaNeueLT Std Med Cn"/>
                <a:ea typeface="+mn-ea"/>
                <a:cs typeface="HelveticaNeueLT Std Med Cn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Mapping Automated Pavement Data to Windshield Visual Survey Data: A Statistical Approach</a:t>
            </a:r>
          </a:p>
          <a:p>
            <a:r>
              <a:rPr lang="en-US" sz="1100" i="1" dirty="0"/>
              <a:t>J. Zhang, L. Bai</a:t>
            </a:r>
            <a:r>
              <a:rPr lang="en-US" altLang="zh-Hans" sz="1100" i="1" dirty="0"/>
              <a:t>,</a:t>
            </a:r>
            <a:r>
              <a:rPr lang="zh-Hans" altLang="en-US" sz="1100" i="1" dirty="0"/>
              <a:t> </a:t>
            </a:r>
            <a:r>
              <a:rPr lang="en-US" altLang="zh-Hans" sz="1100" i="1" dirty="0" err="1"/>
              <a:t>Zhihui</a:t>
            </a:r>
            <a:r>
              <a:rPr lang="en-US" altLang="zh-Hans" sz="1100" i="1" dirty="0"/>
              <a:t> Sun, and </a:t>
            </a:r>
            <a:r>
              <a:rPr lang="en-US" altLang="zh-Hans" sz="1100" i="1" dirty="0" err="1"/>
              <a:t>Xuwen</a:t>
            </a:r>
            <a:r>
              <a:rPr lang="en-US" altLang="zh-Hans" sz="1100" i="1" dirty="0"/>
              <a:t> Zhu</a:t>
            </a:r>
            <a:endParaRPr lang="en-US" sz="1100" i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9D61F27-B332-6E49-A2B7-F1525A044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572446"/>
              </p:ext>
            </p:extLst>
          </p:nvPr>
        </p:nvGraphicFramePr>
        <p:xfrm>
          <a:off x="536510" y="1447800"/>
          <a:ext cx="7976170" cy="3908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4285185382"/>
                    </a:ext>
                  </a:extLst>
                </a:gridCol>
                <a:gridCol w="808290">
                  <a:extLst>
                    <a:ext uri="{9D8B030D-6E8A-4147-A177-3AD203B41FA5}">
                      <a16:colId xmlns:a16="http://schemas.microsoft.com/office/drawing/2014/main" val="697707177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1897494412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1937931816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3117560184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591671025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1457484063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191437175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3853237079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779474009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910816913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837530906"/>
                    </a:ext>
                  </a:extLst>
                </a:gridCol>
              </a:tblGrid>
              <a:tr h="343531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 value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51338"/>
                  </a:ext>
                </a:extLst>
              </a:tr>
              <a:tr h="322061">
                <a:tc rowSpan="11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 </a:t>
                      </a:r>
                    </a:p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602269"/>
                  </a:ext>
                </a:extLst>
              </a:tr>
              <a:tr h="32206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073000"/>
                  </a:ext>
                </a:extLst>
              </a:tr>
              <a:tr h="32206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810627"/>
                  </a:ext>
                </a:extLst>
              </a:tr>
              <a:tr h="32206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907560"/>
                  </a:ext>
                </a:extLst>
              </a:tr>
              <a:tr h="32206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349313"/>
                  </a:ext>
                </a:extLst>
              </a:tr>
              <a:tr h="32206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01924"/>
                  </a:ext>
                </a:extLst>
              </a:tr>
              <a:tr h="32206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06296"/>
                  </a:ext>
                </a:extLst>
              </a:tr>
              <a:tr h="32206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970809"/>
                  </a:ext>
                </a:extLst>
              </a:tr>
              <a:tr h="32206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265065"/>
                  </a:ext>
                </a:extLst>
              </a:tr>
              <a:tr h="32206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630252"/>
                  </a:ext>
                </a:extLst>
              </a:tr>
              <a:tr h="32206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77751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7DE5014-80ED-824A-8F21-ECF39EF4B885}"/>
              </a:ext>
            </a:extLst>
          </p:cNvPr>
          <p:cNvSpPr/>
          <p:nvPr/>
        </p:nvSpPr>
        <p:spPr>
          <a:xfrm>
            <a:off x="1340498" y="5466139"/>
            <a:ext cx="66916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79.19 % predictions are within tolerance error range [-1, +1], 47.39 % predictions are accurate.</a:t>
            </a:r>
          </a:p>
        </p:txBody>
      </p:sp>
    </p:spTree>
    <p:extLst>
      <p:ext uri="{BB962C8B-B14F-4D97-AF65-F5344CB8AC3E}">
        <p14:creationId xmlns:p14="http://schemas.microsoft.com/office/powerpoint/2010/main" val="1343368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CDF4-A02D-9C4E-9F1F-C88DA9D68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90600"/>
            <a:ext cx="4800600" cy="457200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6709A20-F199-0C47-BEB3-12E8D5A042E4}"/>
              </a:ext>
            </a:extLst>
          </p:cNvPr>
          <p:cNvSpPr txBox="1">
            <a:spLocks noGrp="1"/>
          </p:cNvSpPr>
          <p:nvPr>
            <p:ph type="body" sz="half" idx="11"/>
          </p:nvPr>
        </p:nvSpPr>
        <p:spPr>
          <a:xfrm>
            <a:off x="1600200" y="152400"/>
            <a:ext cx="6172200" cy="52095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b="0" i="0" kern="1200">
                <a:solidFill>
                  <a:srgbClr val="AD0000"/>
                </a:solidFill>
                <a:latin typeface="HelveticaNeueLT Std Med Cn"/>
                <a:ea typeface="+mn-ea"/>
                <a:cs typeface="HelveticaNeueLT Std Med Cn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Mapping Automated Pavement Data to Windshield Visual Survey Data: A Statistical Approach</a:t>
            </a:r>
          </a:p>
          <a:p>
            <a:r>
              <a:rPr lang="en-US" sz="1100" i="1" dirty="0"/>
              <a:t>J. Zhang, L. Bai</a:t>
            </a:r>
            <a:r>
              <a:rPr lang="en-US" altLang="zh-Hans" sz="1100" i="1" dirty="0"/>
              <a:t>,</a:t>
            </a:r>
            <a:r>
              <a:rPr lang="zh-Hans" altLang="en-US" sz="1100" i="1" dirty="0"/>
              <a:t> </a:t>
            </a:r>
            <a:r>
              <a:rPr lang="en-US" altLang="zh-Hans" sz="1100" i="1" dirty="0" err="1"/>
              <a:t>Zhihui</a:t>
            </a:r>
            <a:r>
              <a:rPr lang="en-US" altLang="zh-Hans" sz="1100" i="1" dirty="0"/>
              <a:t> Sun, and </a:t>
            </a:r>
            <a:r>
              <a:rPr lang="en-US" altLang="zh-Hans" sz="1100" i="1" dirty="0" err="1"/>
              <a:t>Xuwen</a:t>
            </a:r>
            <a:r>
              <a:rPr lang="en-US" altLang="zh-Hans" sz="1100" i="1" dirty="0"/>
              <a:t> Zhu</a:t>
            </a:r>
            <a:endParaRPr lang="en-US" sz="11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112611-2A7A-7945-A15A-A762F31D6771}"/>
              </a:ext>
            </a:extLst>
          </p:cNvPr>
          <p:cNvSpPr txBox="1"/>
          <p:nvPr/>
        </p:nvSpPr>
        <p:spPr>
          <a:xfrm>
            <a:off x="531223" y="1765041"/>
            <a:ext cx="7239000" cy="3637919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457200" marR="0" indent="-4572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factors in both VES and LCMS are identified to map data from LCMS to VES.</a:t>
            </a:r>
          </a:p>
          <a:p>
            <a:pPr marL="457200" marR="0" indent="-4572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systematic way to clean the outliers from LCMS data and data mismatch in LCMS data and VES data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is established.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indent="-4572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decision tree based ensemble model as a bridge to link VES and LCMS datasets.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probability is used as weight to assemble trees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1929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518D2-B947-504C-8C74-FFB776072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research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6E199DC-3F8C-1440-B003-B60EB0C413C6}"/>
              </a:ext>
            </a:extLst>
          </p:cNvPr>
          <p:cNvSpPr txBox="1">
            <a:spLocks noGrp="1"/>
          </p:cNvSpPr>
          <p:nvPr>
            <p:ph type="body" sz="half" idx="11"/>
          </p:nvPr>
        </p:nvSpPr>
        <p:spPr>
          <a:xfrm>
            <a:off x="1600200" y="152400"/>
            <a:ext cx="6172200" cy="52095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b="0" i="0" kern="1200">
                <a:solidFill>
                  <a:srgbClr val="AD0000"/>
                </a:solidFill>
                <a:latin typeface="HelveticaNeueLT Std Med Cn"/>
                <a:ea typeface="+mn-ea"/>
                <a:cs typeface="HelveticaNeueLT Std Med Cn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Mapping Automated Pavement Data to Windshield Visual Survey Data: A Statistical Approach</a:t>
            </a:r>
          </a:p>
          <a:p>
            <a:r>
              <a:rPr lang="en-US" sz="1100" i="1" dirty="0"/>
              <a:t>J. Zhang, L. Bai</a:t>
            </a:r>
            <a:r>
              <a:rPr lang="en-US" altLang="zh-Hans" sz="1100" i="1" dirty="0"/>
              <a:t>,</a:t>
            </a:r>
            <a:r>
              <a:rPr lang="zh-Hans" altLang="en-US" sz="1100" i="1" dirty="0"/>
              <a:t> </a:t>
            </a:r>
            <a:r>
              <a:rPr lang="en-US" altLang="zh-Hans" sz="1100" i="1" dirty="0" err="1"/>
              <a:t>Zhihui</a:t>
            </a:r>
            <a:r>
              <a:rPr lang="en-US" altLang="zh-Hans" sz="1100" i="1" dirty="0"/>
              <a:t> Sun, and </a:t>
            </a:r>
            <a:r>
              <a:rPr lang="en-US" altLang="zh-Hans" sz="1100" i="1" dirty="0" err="1"/>
              <a:t>Xuwen</a:t>
            </a:r>
            <a:r>
              <a:rPr lang="en-US" altLang="zh-Hans" sz="1100" i="1" dirty="0"/>
              <a:t> Zhu</a:t>
            </a:r>
            <a:endParaRPr lang="en-US" sz="11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C756A-BF91-CC42-AAAE-2B44001C7572}"/>
              </a:ext>
            </a:extLst>
          </p:cNvPr>
          <p:cNvSpPr txBox="1"/>
          <p:nvPr/>
        </p:nvSpPr>
        <p:spPr>
          <a:xfrm>
            <a:off x="225334" y="1905000"/>
            <a:ext cx="8540931" cy="3311676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roads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discrepancy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values. </a:t>
            </a:r>
          </a:p>
          <a:p>
            <a:pPr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Han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2017 LCMS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using the data cleaning procedure proposed previously.</a:t>
            </a:r>
          </a:p>
          <a:p>
            <a:pPr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Han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additional testing or even training.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D0000"/>
              </a:solidFill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48493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7ADC4-30F0-9E48-AF1D-0EE465CF9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90600"/>
            <a:ext cx="4114800" cy="381000"/>
          </a:xfrm>
        </p:spPr>
        <p:txBody>
          <a:bodyPr/>
          <a:lstStyle/>
          <a:p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you!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A4A9646-BE1C-CC46-8CB5-25B1ECB73626}"/>
              </a:ext>
            </a:extLst>
          </p:cNvPr>
          <p:cNvSpPr txBox="1">
            <a:spLocks noGrp="1"/>
          </p:cNvSpPr>
          <p:nvPr>
            <p:ph type="body" sz="half" idx="11"/>
          </p:nvPr>
        </p:nvSpPr>
        <p:spPr>
          <a:xfrm>
            <a:off x="1600200" y="152400"/>
            <a:ext cx="6172200" cy="52095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b="0" i="0" kern="1200">
                <a:solidFill>
                  <a:srgbClr val="AD0000"/>
                </a:solidFill>
                <a:latin typeface="HelveticaNeueLT Std Med Cn"/>
                <a:ea typeface="+mn-ea"/>
                <a:cs typeface="HelveticaNeueLT Std Med Cn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Mapping Automated Pavement Data to Windshield Visual Survey Data: A Statistical Approach</a:t>
            </a:r>
          </a:p>
          <a:p>
            <a:r>
              <a:rPr lang="en-US" sz="1100" i="1" dirty="0"/>
              <a:t>J. Zhang, L. Bai</a:t>
            </a:r>
            <a:r>
              <a:rPr lang="en-US" altLang="zh-Hans" sz="1100" i="1" dirty="0"/>
              <a:t>,</a:t>
            </a:r>
            <a:r>
              <a:rPr lang="zh-Hans" altLang="en-US" sz="1100" i="1" dirty="0"/>
              <a:t> </a:t>
            </a:r>
            <a:r>
              <a:rPr lang="en-US" altLang="zh-Hans" sz="1100" i="1" dirty="0" err="1"/>
              <a:t>Zhihui</a:t>
            </a:r>
            <a:r>
              <a:rPr lang="en-US" altLang="zh-Hans" sz="1100" i="1" dirty="0"/>
              <a:t> Sun, and </a:t>
            </a:r>
            <a:r>
              <a:rPr lang="en-US" altLang="zh-Hans" sz="1100" i="1" dirty="0" err="1"/>
              <a:t>Xuwen</a:t>
            </a:r>
            <a:r>
              <a:rPr lang="en-US" altLang="zh-Hans" sz="1100" i="1" dirty="0"/>
              <a:t> Zhu</a:t>
            </a:r>
            <a:endParaRPr lang="en-US" sz="11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7EB74-CCC8-6D41-8348-E60C2622EF52}"/>
              </a:ext>
            </a:extLst>
          </p:cNvPr>
          <p:cNvSpPr txBox="1"/>
          <p:nvPr/>
        </p:nvSpPr>
        <p:spPr>
          <a:xfrm>
            <a:off x="1295400" y="3048000"/>
            <a:ext cx="6477000" cy="430887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Han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Questions?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D0000"/>
              </a:solidFill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52844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33400" y="1524001"/>
            <a:ext cx="8001000" cy="44196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447800"/>
            <a:ext cx="4648198" cy="4800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Windshield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surveys:</a:t>
            </a:r>
          </a:p>
          <a:p>
            <a:pPr lvl="1"/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Rated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technicians.</a:t>
            </a:r>
          </a:p>
          <a:p>
            <a:pPr lvl="1"/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errors.</a:t>
            </a:r>
          </a:p>
          <a:p>
            <a:pPr lvl="1"/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road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vary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technicians.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pavement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surveys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eaturing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laser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profilers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consistent,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reliable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5103" y="6291590"/>
            <a:ext cx="982961" cy="261610"/>
          </a:xfrm>
          <a:prstGeom prst="rect">
            <a:avLst/>
          </a:prstGeom>
        </p:spPr>
        <p:txBody>
          <a:bodyPr vert="horz" wrap="non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Page 3 of 26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471D488-17D7-A94A-9A39-AF77AC3873D1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1752599" y="152401"/>
            <a:ext cx="6705599" cy="533399"/>
          </a:xfrm>
        </p:spPr>
        <p:txBody>
          <a:bodyPr>
            <a:normAutofit/>
          </a:bodyPr>
          <a:lstStyle/>
          <a:p>
            <a:r>
              <a:rPr lang="en-US" sz="1100" dirty="0"/>
              <a:t>Mapping Automated Pavement Data to Windshield Visual Survey Data: A Statistical Approach</a:t>
            </a:r>
          </a:p>
          <a:p>
            <a:r>
              <a:rPr lang="en-US" sz="1100" i="1" dirty="0"/>
              <a:t>J. Zhang, L. Bai</a:t>
            </a:r>
            <a:r>
              <a:rPr lang="en-US" altLang="zh-Hans" sz="1100" i="1" dirty="0"/>
              <a:t>,</a:t>
            </a:r>
            <a:r>
              <a:rPr lang="zh-Hans" altLang="en-US" sz="1100" i="1" dirty="0"/>
              <a:t> </a:t>
            </a:r>
            <a:r>
              <a:rPr lang="en-US" altLang="zh-Hans" sz="1100" i="1" dirty="0" err="1"/>
              <a:t>Zhihui</a:t>
            </a:r>
            <a:r>
              <a:rPr lang="en-US" altLang="zh-Hans" sz="1100" i="1" dirty="0"/>
              <a:t> Sun, and </a:t>
            </a:r>
            <a:r>
              <a:rPr lang="en-US" altLang="zh-Hans" sz="1100" i="1" dirty="0" err="1"/>
              <a:t>Xuwen</a:t>
            </a:r>
            <a:r>
              <a:rPr lang="en-US" altLang="zh-Hans" sz="1100" i="1" dirty="0"/>
              <a:t> Zhu</a:t>
            </a:r>
            <a:endParaRPr lang="en-US" sz="11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239296-4E82-634C-9C04-3F767560F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711" y="3481392"/>
            <a:ext cx="3320375" cy="24622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4D2FE5-F374-4B4D-AE28-CCEDB8E30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271591"/>
            <a:ext cx="274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33400" y="1524001"/>
            <a:ext cx="8001000" cy="44196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windshield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pavement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aspects:</a:t>
            </a:r>
          </a:p>
          <a:p>
            <a:pPr marL="914400" lvl="1" indent="-457200" algn="just" defTabSz="9144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defTabSz="914400" fontAlgn="base">
              <a:spcBef>
                <a:spcPct val="0"/>
              </a:spcBef>
              <a:spcAft>
                <a:spcPct val="0"/>
              </a:spcAft>
              <a:buFont typeface=".AppleSystemUIFont"/>
              <a:buChar char="-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Years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windshield visual data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collected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legacy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great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forecasting and analysis, and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thus should not be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discarded.</a:t>
            </a: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defTabSz="914400" fontAlgn="base">
              <a:spcBef>
                <a:spcPct val="0"/>
              </a:spcBef>
              <a:spcAft>
                <a:spcPct val="0"/>
              </a:spcAft>
              <a:buFont typeface=".AppleSystemUIFont"/>
              <a:buChar char="-"/>
            </a:pP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defTabSz="914400" fontAlgn="base">
              <a:spcBef>
                <a:spcPct val="0"/>
              </a:spcBef>
              <a:spcAft>
                <a:spcPct val="0"/>
              </a:spcAft>
              <a:buFont typeface=".AppleSystemUIFont"/>
              <a:buChar char="-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compatibility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the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data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windshield visual data in legacy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 will be handled.</a:t>
            </a:r>
          </a:p>
          <a:p>
            <a:pPr lvl="1" algn="just" defTabSz="914400" fontAlgn="base">
              <a:spcBef>
                <a:spcPct val="0"/>
              </a:spcBef>
              <a:spcAft>
                <a:spcPct val="0"/>
              </a:spcAft>
              <a:buFont typeface=".AppleSystemUIFont"/>
              <a:buChar char="-"/>
            </a:pP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defTabSz="914400" fontAlgn="base">
              <a:spcBef>
                <a:spcPct val="0"/>
              </a:spcBef>
              <a:spcAft>
                <a:spcPct val="0"/>
              </a:spcAft>
              <a:buFont typeface=".AppleSystemUIFont"/>
              <a:buChar char="-"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correlation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</a:p>
          <a:p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propose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legacy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447800"/>
            <a:ext cx="8229600" cy="4800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45103" y="6291590"/>
            <a:ext cx="982961" cy="261610"/>
          </a:xfrm>
          <a:prstGeom prst="rect">
            <a:avLst/>
          </a:prstGeom>
        </p:spPr>
        <p:txBody>
          <a:bodyPr vert="horz" wrap="non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Page 3 of 26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471D488-17D7-A94A-9A39-AF77AC3873D1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1752599" y="152401"/>
            <a:ext cx="6705599" cy="533399"/>
          </a:xfrm>
        </p:spPr>
        <p:txBody>
          <a:bodyPr>
            <a:normAutofit/>
          </a:bodyPr>
          <a:lstStyle/>
          <a:p>
            <a:r>
              <a:rPr lang="en-US" sz="1100" dirty="0"/>
              <a:t>Mapping Automated Pavement Data to Windshield Visual Survey Data: A Statistical Approach</a:t>
            </a:r>
          </a:p>
          <a:p>
            <a:r>
              <a:rPr lang="en-US" sz="1100" i="1" dirty="0"/>
              <a:t>J. Zhang, L. Bai</a:t>
            </a:r>
            <a:r>
              <a:rPr lang="en-US" altLang="zh-Hans" sz="1100" i="1" dirty="0"/>
              <a:t>,</a:t>
            </a:r>
            <a:r>
              <a:rPr lang="zh-Hans" altLang="en-US" sz="1100" i="1" dirty="0"/>
              <a:t> </a:t>
            </a:r>
            <a:r>
              <a:rPr lang="en-US" altLang="zh-Hans" sz="1100" i="1" dirty="0" err="1"/>
              <a:t>Zhihui</a:t>
            </a:r>
            <a:r>
              <a:rPr lang="en-US" altLang="zh-Hans" sz="1100" i="1" dirty="0"/>
              <a:t> Sun, and </a:t>
            </a:r>
            <a:r>
              <a:rPr lang="en-US" altLang="zh-Hans" sz="1100" i="1" dirty="0" err="1"/>
              <a:t>Xuwen</a:t>
            </a:r>
            <a:r>
              <a:rPr lang="en-US" altLang="zh-Hans" sz="1100" i="1" dirty="0"/>
              <a:t> Zhu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3563144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12" y="963168"/>
            <a:ext cx="5943600" cy="457200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4800" y="1600200"/>
            <a:ext cx="8534400" cy="4572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The Maryland State Highway Administration (MDSHA) also conducted data collection and data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tasks based on automated network-level crack detection in 2014.</a:t>
            </a:r>
          </a:p>
          <a:p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Han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Timm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et. al. sent questionnaire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survey DOT in Alabama to assess automated data collection practice.</a:t>
            </a:r>
          </a:p>
          <a:p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Lu et al.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artificial neural network, they proved that the automatic detection system could have reliable accuracy in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crack depth detection.</a:t>
            </a:r>
          </a:p>
          <a:p>
            <a:r>
              <a:rPr lang="en-US" altLang="zh-Han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Khadgi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ANOVA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constructed a bridge between automatic crack detection system and legacy manual visual crack surveys.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5103" y="6291590"/>
            <a:ext cx="982961" cy="261610"/>
          </a:xfrm>
          <a:prstGeom prst="rect">
            <a:avLst/>
          </a:prstGeom>
        </p:spPr>
        <p:txBody>
          <a:bodyPr vert="horz" wrap="non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Page 4 of 26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982603-B29F-1340-AF78-F60D73B7B552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1752599" y="152401"/>
            <a:ext cx="6705599" cy="533399"/>
          </a:xfrm>
        </p:spPr>
        <p:txBody>
          <a:bodyPr>
            <a:normAutofit/>
          </a:bodyPr>
          <a:lstStyle/>
          <a:p>
            <a:r>
              <a:rPr lang="en-US" sz="1100" dirty="0"/>
              <a:t>Mapping Automated Pavement Data to Windshield Visual Survey Data: A Statistical Approach</a:t>
            </a:r>
          </a:p>
          <a:p>
            <a:r>
              <a:rPr lang="en-US" sz="1100" i="1" dirty="0"/>
              <a:t>J. Zhang, L. Bai</a:t>
            </a:r>
            <a:r>
              <a:rPr lang="en-US" altLang="zh-Hans" sz="1100" i="1" dirty="0"/>
              <a:t>,</a:t>
            </a:r>
            <a:r>
              <a:rPr lang="zh-Hans" altLang="en-US" sz="1100" i="1" dirty="0"/>
              <a:t> </a:t>
            </a:r>
            <a:r>
              <a:rPr lang="en-US" altLang="zh-Hans" sz="1100" i="1" dirty="0" err="1"/>
              <a:t>Zhihui</a:t>
            </a:r>
            <a:r>
              <a:rPr lang="en-US" altLang="zh-Hans" sz="1100" i="1" dirty="0"/>
              <a:t> Sun, and </a:t>
            </a:r>
            <a:r>
              <a:rPr lang="en-US" altLang="zh-Hans" sz="1100" i="1" dirty="0" err="1"/>
              <a:t>Xuwen</a:t>
            </a:r>
            <a:r>
              <a:rPr lang="en-US" altLang="zh-Hans" sz="1100" i="1" dirty="0"/>
              <a:t> Zhu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352262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990600"/>
            <a:ext cx="7391400" cy="457200"/>
          </a:xfrm>
        </p:spPr>
        <p:txBody>
          <a:bodyPr/>
          <a:lstStyle/>
          <a:p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447800"/>
            <a:ext cx="8382000" cy="4800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45103" y="6291590"/>
            <a:ext cx="982961" cy="261610"/>
          </a:xfrm>
          <a:prstGeom prst="rect">
            <a:avLst/>
          </a:prstGeom>
        </p:spPr>
        <p:txBody>
          <a:bodyPr vert="horz" wrap="non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Page 5 of 26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752599" y="152401"/>
            <a:ext cx="6705599" cy="5333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b="0" i="0" kern="1200">
                <a:solidFill>
                  <a:srgbClr val="AD0000"/>
                </a:solidFill>
                <a:latin typeface="HelveticaNeueLT Std Med Cn"/>
                <a:ea typeface="+mn-ea"/>
                <a:cs typeface="HelveticaNeueLT Std Med Cn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Mapping Automated Pavement Data to Windshield Visual Survey Data: A Statistical Approach</a:t>
            </a:r>
          </a:p>
          <a:p>
            <a:r>
              <a:rPr lang="en-US" sz="1100" i="1" dirty="0"/>
              <a:t>J. Zhang, L. Bai</a:t>
            </a:r>
            <a:r>
              <a:rPr lang="en-US" altLang="zh-Hans" sz="1100" i="1" dirty="0"/>
              <a:t>,</a:t>
            </a:r>
            <a:r>
              <a:rPr lang="zh-Hans" altLang="en-US" sz="1100" i="1" dirty="0"/>
              <a:t> </a:t>
            </a:r>
            <a:r>
              <a:rPr lang="en-US" altLang="zh-Hans" sz="1100" i="1" dirty="0" err="1"/>
              <a:t>Zhihui</a:t>
            </a:r>
            <a:r>
              <a:rPr lang="en-US" altLang="zh-Hans" sz="1100" i="1" dirty="0"/>
              <a:t> Sun, and </a:t>
            </a:r>
            <a:r>
              <a:rPr lang="en-US" altLang="zh-Hans" sz="1100" i="1" dirty="0" err="1"/>
              <a:t>Xuwen</a:t>
            </a:r>
            <a:r>
              <a:rPr lang="en-US" altLang="zh-Hans" sz="1100" i="1" dirty="0"/>
              <a:t> Zhu</a:t>
            </a:r>
            <a:endParaRPr lang="en-US" sz="1100" i="1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1447800"/>
            <a:ext cx="8229600" cy="4800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76FD82-A77C-DE4F-B2F7-A9D39BB91CD5}"/>
              </a:ext>
            </a:extLst>
          </p:cNvPr>
          <p:cNvSpPr txBox="1"/>
          <p:nvPr/>
        </p:nvSpPr>
        <p:spPr>
          <a:xfrm>
            <a:off x="443204" y="3276600"/>
            <a:ext cx="8382000" cy="3508653"/>
          </a:xfrm>
          <a:prstGeom prst="rect">
            <a:avLst/>
          </a:prstGeom>
        </p:spPr>
        <p:txBody>
          <a:bodyPr vert="horz" wrap="square" rtlCol="0" anchor="t">
            <a:spAutoFit/>
          </a:bodyPr>
          <a:lstStyle/>
          <a:p>
            <a:pPr marL="342900" marR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(VES)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nine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pavement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conditions.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Han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pavement.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Han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poorer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condition.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rating from VES is given based on road segments.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study mainly focus on Wheel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Cracking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extent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Wheel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Cracking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severity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(WPC_JD_EXT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WPC_JD_SEV),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0-9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Hans" sz="2200" b="0" i="0" u="none" strike="noStrike" kern="1200" cap="none" spc="0" normalizeH="0" baseline="0" noProof="0" dirty="0">
              <a:ln>
                <a:noFill/>
              </a:ln>
              <a:solidFill>
                <a:srgbClr val="AD0000"/>
              </a:solidFill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Hans" sz="2200" b="0" i="0" u="none" strike="noStrike" kern="1200" cap="none" spc="0" normalizeH="0" baseline="0" noProof="0" dirty="0">
              <a:ln>
                <a:noFill/>
              </a:ln>
              <a:solidFill>
                <a:srgbClr val="AD0000"/>
              </a:solidFill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D0000"/>
              </a:solidFill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535D3D-5605-4C4D-BFB3-D7AE75740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33" y="1593850"/>
            <a:ext cx="8137134" cy="168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30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B8A4-CFF5-AA4E-A8FB-77DE28AB6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298" y="957943"/>
            <a:ext cx="5517502" cy="457200"/>
          </a:xfrm>
        </p:spPr>
        <p:txBody>
          <a:bodyPr/>
          <a:lstStyle/>
          <a:p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Laser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Crack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84C8BBD-20FB-9E49-9AE0-0973CD34DB16}"/>
              </a:ext>
            </a:extLst>
          </p:cNvPr>
          <p:cNvSpPr txBox="1">
            <a:spLocks/>
          </p:cNvSpPr>
          <p:nvPr/>
        </p:nvSpPr>
        <p:spPr>
          <a:xfrm>
            <a:off x="1752599" y="152401"/>
            <a:ext cx="6705599" cy="5333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b="0" i="0" kern="1200">
                <a:solidFill>
                  <a:srgbClr val="AD0000"/>
                </a:solidFill>
                <a:latin typeface="HelveticaNeueLT Std Med Cn"/>
                <a:ea typeface="+mn-ea"/>
                <a:cs typeface="HelveticaNeueLT Std Med Cn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Mapping Automated Pavement Data to Windshield Visual Survey Data: A Statistical Approach</a:t>
            </a:r>
          </a:p>
          <a:p>
            <a:r>
              <a:rPr lang="en-US" sz="1100" i="1" dirty="0"/>
              <a:t>J. Zhang, L. Bai</a:t>
            </a:r>
            <a:r>
              <a:rPr lang="en-US" altLang="zh-Hans" sz="1100" i="1" dirty="0"/>
              <a:t>,</a:t>
            </a:r>
            <a:r>
              <a:rPr lang="zh-Hans" altLang="en-US" sz="1100" i="1" dirty="0"/>
              <a:t> </a:t>
            </a:r>
            <a:r>
              <a:rPr lang="en-US" altLang="zh-Hans" sz="1100" i="1" dirty="0" err="1"/>
              <a:t>Zhihui</a:t>
            </a:r>
            <a:r>
              <a:rPr lang="en-US" altLang="zh-Hans" sz="1100" i="1" dirty="0"/>
              <a:t> Sun, and </a:t>
            </a:r>
            <a:r>
              <a:rPr lang="en-US" altLang="zh-Hans" sz="1100" i="1" dirty="0" err="1"/>
              <a:t>Xuwen</a:t>
            </a:r>
            <a:r>
              <a:rPr lang="en-US" altLang="zh-Hans" sz="1100" i="1" dirty="0"/>
              <a:t> Zhu</a:t>
            </a:r>
            <a:endParaRPr lang="en-US" sz="11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4B994-163D-364D-9078-20EF5EE9B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8" y="1687286"/>
            <a:ext cx="8153400" cy="129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FC597A-E783-304D-84D8-9F06580ABCE7}"/>
              </a:ext>
            </a:extLst>
          </p:cNvPr>
          <p:cNvSpPr txBox="1"/>
          <p:nvPr/>
        </p:nvSpPr>
        <p:spPr>
          <a:xfrm>
            <a:off x="502298" y="3352800"/>
            <a:ext cx="7796717" cy="2185214"/>
          </a:xfrm>
          <a:prstGeom prst="rect">
            <a:avLst/>
          </a:prstGeom>
        </p:spPr>
        <p:txBody>
          <a:bodyPr vert="horz" wrap="square" rtlCol="0" anchor="t">
            <a:spAutoFit/>
          </a:bodyPr>
          <a:lstStyle/>
          <a:p>
            <a:pPr marL="342900" marR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Laser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Crack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(LCMS)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laser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profiler.</a:t>
            </a:r>
          </a:p>
          <a:p>
            <a:pPr marL="342900" marR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altLang="zh-Han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approximately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factors.</a:t>
            </a:r>
          </a:p>
          <a:p>
            <a:pPr marL="342900" marR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altLang="zh-Han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records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</a:t>
            </a:r>
            <a:r>
              <a:rPr lang="zh-Han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516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990600"/>
            <a:ext cx="7924800" cy="457200"/>
          </a:xfrm>
        </p:spPr>
        <p:txBody>
          <a:bodyPr/>
          <a:lstStyle/>
          <a:p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33400" y="1524001"/>
            <a:ext cx="8001000" cy="44196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76400"/>
            <a:ext cx="7315200" cy="3962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Factor Identification and Data Preprocessing</a:t>
            </a:r>
          </a:p>
          <a:p>
            <a:pPr lvl="1"/>
            <a:r>
              <a:rPr lang="en-US" sz="2000" dirty="0"/>
              <a:t>Important factors in LCMS were identified by consulting experts in</a:t>
            </a:r>
            <a:r>
              <a:rPr lang="zh-Hans" altLang="en-US" sz="2000" dirty="0"/>
              <a:t> </a:t>
            </a:r>
            <a:r>
              <a:rPr lang="en-US" altLang="zh-Hans" sz="2000" dirty="0"/>
              <a:t>Kentucky</a:t>
            </a:r>
            <a:r>
              <a:rPr lang="zh-Hans" altLang="en-US" sz="2000" dirty="0"/>
              <a:t> </a:t>
            </a:r>
            <a:r>
              <a:rPr lang="en-US" altLang="zh-Hans" sz="2000" dirty="0"/>
              <a:t>Transportation</a:t>
            </a:r>
            <a:r>
              <a:rPr lang="zh-Hans" altLang="en-US" sz="2000" dirty="0"/>
              <a:t> </a:t>
            </a:r>
            <a:r>
              <a:rPr lang="en-US" altLang="zh-Hans" sz="2000" dirty="0"/>
              <a:t>Cabinet</a:t>
            </a:r>
            <a:r>
              <a:rPr lang="en-US" sz="2000" dirty="0"/>
              <a:t> </a:t>
            </a:r>
            <a:r>
              <a:rPr lang="en-US" altLang="zh-Hans" sz="2000" dirty="0"/>
              <a:t>(</a:t>
            </a:r>
            <a:r>
              <a:rPr lang="en-US" sz="2000" dirty="0"/>
              <a:t>KYTC</a:t>
            </a:r>
            <a:r>
              <a:rPr lang="en-US" altLang="zh-Hans" sz="2000" dirty="0"/>
              <a:t>)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Each factor in VES has several relevant factors in LCMS.</a:t>
            </a:r>
          </a:p>
          <a:p>
            <a:pPr lvl="1"/>
            <a:r>
              <a:rPr lang="en-US" altLang="zh-Hans" sz="2000" dirty="0"/>
              <a:t>13</a:t>
            </a:r>
            <a:r>
              <a:rPr lang="zh-Hans" altLang="en-US" sz="2000" dirty="0"/>
              <a:t> </a:t>
            </a:r>
            <a:r>
              <a:rPr lang="en-US" altLang="zh-Hans" sz="2000" dirty="0"/>
              <a:t>variables</a:t>
            </a:r>
            <a:r>
              <a:rPr lang="zh-Hans" altLang="en-US" sz="2000" dirty="0"/>
              <a:t> </a:t>
            </a:r>
            <a:r>
              <a:rPr lang="en-US" altLang="zh-Hans" sz="2000" dirty="0"/>
              <a:t>from</a:t>
            </a:r>
            <a:r>
              <a:rPr lang="zh-Hans" altLang="en-US" sz="2000" dirty="0"/>
              <a:t> </a:t>
            </a:r>
            <a:r>
              <a:rPr lang="en-US" altLang="zh-Hans" sz="2000" dirty="0"/>
              <a:t>LCMS</a:t>
            </a:r>
            <a:r>
              <a:rPr lang="zh-Hans" altLang="en-US" sz="2000" dirty="0"/>
              <a:t> </a:t>
            </a:r>
            <a:r>
              <a:rPr lang="en-US" altLang="zh-Hans" sz="2000" dirty="0"/>
              <a:t>are</a:t>
            </a:r>
            <a:r>
              <a:rPr lang="zh-Hans" altLang="en-US" sz="2000" dirty="0"/>
              <a:t> </a:t>
            </a:r>
            <a:r>
              <a:rPr lang="en-US" altLang="zh-Hans" sz="2000" dirty="0"/>
              <a:t>corresponding</a:t>
            </a:r>
            <a:r>
              <a:rPr lang="zh-Hans" altLang="en-US" sz="2000" dirty="0"/>
              <a:t> </a:t>
            </a:r>
            <a:r>
              <a:rPr lang="en-US" altLang="zh-Hans" sz="2000" dirty="0"/>
              <a:t>to</a:t>
            </a:r>
            <a:r>
              <a:rPr lang="zh-Hans" altLang="en-US" sz="2000" dirty="0"/>
              <a:t> </a:t>
            </a:r>
            <a:r>
              <a:rPr lang="en-US" altLang="zh-Hans" sz="2000" dirty="0"/>
              <a:t>WPC_EXT</a:t>
            </a:r>
            <a:r>
              <a:rPr lang="zh-Hans" altLang="en-US" sz="2000" dirty="0"/>
              <a:t>  </a:t>
            </a:r>
            <a:r>
              <a:rPr lang="en-US" altLang="zh-Hans" sz="2000" dirty="0"/>
              <a:t>and</a:t>
            </a:r>
            <a:r>
              <a:rPr lang="zh-Hans" altLang="en-US" sz="2000" dirty="0"/>
              <a:t> </a:t>
            </a:r>
            <a:r>
              <a:rPr lang="en-US" altLang="zh-Hans" sz="2000" dirty="0"/>
              <a:t>7</a:t>
            </a:r>
            <a:r>
              <a:rPr lang="zh-Hans" altLang="en-US" sz="2000" dirty="0"/>
              <a:t> </a:t>
            </a:r>
            <a:r>
              <a:rPr lang="en-US" altLang="zh-Hans" sz="2000" dirty="0"/>
              <a:t>variables</a:t>
            </a:r>
            <a:r>
              <a:rPr lang="zh-Hans" altLang="en-US" sz="2000" dirty="0"/>
              <a:t> </a:t>
            </a:r>
            <a:r>
              <a:rPr lang="en-US" altLang="zh-Hans" sz="2000" dirty="0"/>
              <a:t>are</a:t>
            </a:r>
            <a:r>
              <a:rPr lang="zh-Hans" altLang="en-US" sz="2000" dirty="0"/>
              <a:t> </a:t>
            </a:r>
            <a:r>
              <a:rPr lang="en-US" altLang="zh-Hans" sz="2000" dirty="0"/>
              <a:t>corresponding</a:t>
            </a:r>
            <a:r>
              <a:rPr lang="zh-Hans" altLang="en-US" sz="2000" dirty="0"/>
              <a:t> </a:t>
            </a:r>
            <a:r>
              <a:rPr lang="en-US" altLang="zh-Hans" sz="2000" dirty="0"/>
              <a:t>to</a:t>
            </a:r>
            <a:r>
              <a:rPr lang="zh-Hans" altLang="en-US" sz="2000" dirty="0"/>
              <a:t> </a:t>
            </a:r>
            <a:r>
              <a:rPr lang="en-US" altLang="zh-Hans" sz="2000" dirty="0"/>
              <a:t>WPC_SEV.</a:t>
            </a:r>
            <a:endParaRPr lang="en-US" sz="2000" dirty="0"/>
          </a:p>
          <a:p>
            <a:pPr lvl="1"/>
            <a:r>
              <a:rPr lang="en-US" sz="2000" dirty="0"/>
              <a:t>Mapping data from LCMS to VES using Route</a:t>
            </a:r>
            <a:r>
              <a:rPr lang="zh-Hans" altLang="en-US" sz="2000" dirty="0"/>
              <a:t> </a:t>
            </a:r>
            <a:r>
              <a:rPr lang="en-US" sz="2000" dirty="0"/>
              <a:t>ID and from-to points.</a:t>
            </a:r>
          </a:p>
          <a:p>
            <a:pPr lvl="1"/>
            <a:r>
              <a:rPr lang="en-US" sz="2000" dirty="0"/>
              <a:t>For each road segment in VES, </a:t>
            </a:r>
            <a:r>
              <a:rPr lang="en-US" altLang="zh-Hans" sz="2000" dirty="0"/>
              <a:t>10</a:t>
            </a:r>
            <a:r>
              <a:rPr lang="en-US" altLang="zh-Hans" sz="2000" baseline="30000" dirty="0"/>
              <a:t>th</a:t>
            </a:r>
            <a:r>
              <a:rPr lang="en-US" altLang="zh-Hans" sz="2000" dirty="0"/>
              <a:t>,</a:t>
            </a:r>
            <a:r>
              <a:rPr lang="zh-Hans" altLang="en-US" sz="2000" dirty="0"/>
              <a:t> </a:t>
            </a:r>
            <a:r>
              <a:rPr lang="en-US" altLang="zh-Hans" sz="2000" dirty="0"/>
              <a:t>20</a:t>
            </a:r>
            <a:r>
              <a:rPr lang="en-US" altLang="zh-Hans" sz="2000" baseline="30000" dirty="0"/>
              <a:t>th</a:t>
            </a:r>
            <a:r>
              <a:rPr lang="en-US" altLang="zh-Hans" sz="2000" dirty="0"/>
              <a:t>,</a:t>
            </a:r>
            <a:r>
              <a:rPr lang="zh-Hans" altLang="en-US" sz="2000" dirty="0"/>
              <a:t> </a:t>
            </a:r>
            <a:r>
              <a:rPr lang="en-US" altLang="zh-Hans" sz="2000" dirty="0"/>
              <a:t>……,</a:t>
            </a:r>
            <a:r>
              <a:rPr lang="zh-Hans" altLang="en-US" sz="2000" dirty="0"/>
              <a:t> </a:t>
            </a:r>
            <a:r>
              <a:rPr lang="en-US" altLang="zh-Hans" sz="2000" dirty="0"/>
              <a:t>90</a:t>
            </a:r>
            <a:r>
              <a:rPr lang="en-US" altLang="zh-Hans" sz="2000" baseline="30000" dirty="0"/>
              <a:t>th</a:t>
            </a:r>
            <a:r>
              <a:rPr lang="zh-Hans" altLang="en-US" sz="2000" baseline="30000" dirty="0"/>
              <a:t> </a:t>
            </a:r>
            <a:r>
              <a:rPr lang="en-US" altLang="zh-Hans" sz="2000" dirty="0"/>
              <a:t>percentile,</a:t>
            </a:r>
            <a:r>
              <a:rPr lang="zh-Hans" altLang="en-US" sz="2000" dirty="0"/>
              <a:t> </a:t>
            </a:r>
            <a:r>
              <a:rPr lang="en-US" altLang="zh-Hans" sz="2000" dirty="0"/>
              <a:t>standard</a:t>
            </a:r>
            <a:r>
              <a:rPr lang="zh-Hans" altLang="en-US" sz="2000" dirty="0"/>
              <a:t> </a:t>
            </a:r>
            <a:r>
              <a:rPr lang="en-US" altLang="zh-Hans" sz="2000" dirty="0"/>
              <a:t>deviation,</a:t>
            </a:r>
            <a:r>
              <a:rPr lang="zh-Hans" altLang="en-US" sz="2000" dirty="0"/>
              <a:t> </a:t>
            </a:r>
            <a:r>
              <a:rPr lang="en-US" altLang="zh-Hans" sz="2000" dirty="0"/>
              <a:t>skewness,</a:t>
            </a:r>
            <a:r>
              <a:rPr lang="zh-Hans" altLang="en-US" sz="2000" dirty="0"/>
              <a:t> </a:t>
            </a:r>
            <a:r>
              <a:rPr lang="en-US" altLang="zh-Hans" sz="2000" dirty="0"/>
              <a:t>minimum,</a:t>
            </a:r>
            <a:r>
              <a:rPr lang="zh-Hans" altLang="en-US" sz="2000" dirty="0"/>
              <a:t> </a:t>
            </a:r>
            <a:r>
              <a:rPr lang="en-US" altLang="zh-Hans" sz="2000" dirty="0"/>
              <a:t>maximum</a:t>
            </a:r>
            <a:r>
              <a:rPr lang="zh-Hans" altLang="en-US" sz="2000" dirty="0"/>
              <a:t> </a:t>
            </a:r>
            <a:r>
              <a:rPr lang="en-US" altLang="zh-Hans" sz="2000" dirty="0"/>
              <a:t>value,</a:t>
            </a:r>
            <a:r>
              <a:rPr lang="zh-Hans" altLang="en-US" sz="2000" dirty="0"/>
              <a:t> </a:t>
            </a:r>
            <a:r>
              <a:rPr lang="en-US" altLang="zh-Hans" sz="2000" dirty="0"/>
              <a:t>total</a:t>
            </a:r>
            <a:r>
              <a:rPr lang="zh-Hans" altLang="en-US" sz="2000" dirty="0"/>
              <a:t> </a:t>
            </a:r>
            <a:r>
              <a:rPr lang="en-US" altLang="zh-Hans" sz="2000" dirty="0"/>
              <a:t>13</a:t>
            </a:r>
            <a:r>
              <a:rPr lang="zh-Hans" altLang="en-US" sz="2000" dirty="0"/>
              <a:t> </a:t>
            </a:r>
            <a:r>
              <a:rPr lang="en-US" altLang="zh-Hans" sz="2000" dirty="0"/>
              <a:t>statistics</a:t>
            </a:r>
            <a:r>
              <a:rPr lang="zh-Hans" altLang="en-US" sz="2000" dirty="0"/>
              <a:t> </a:t>
            </a:r>
            <a:r>
              <a:rPr lang="en-US" altLang="zh-Hans" sz="2000" dirty="0"/>
              <a:t>in</a:t>
            </a:r>
            <a:r>
              <a:rPr lang="zh-Hans" altLang="en-US" sz="2000" dirty="0"/>
              <a:t> </a:t>
            </a:r>
            <a:r>
              <a:rPr lang="en-US" altLang="zh-Hans" sz="2000" dirty="0"/>
              <a:t>LCMS</a:t>
            </a:r>
            <a:r>
              <a:rPr lang="zh-Hans" altLang="en-US" sz="2000" dirty="0"/>
              <a:t> </a:t>
            </a:r>
            <a:r>
              <a:rPr lang="en-US" altLang="zh-Hans" sz="2000" dirty="0"/>
              <a:t>are</a:t>
            </a:r>
            <a:r>
              <a:rPr lang="zh-Hans" altLang="en-US" sz="2000" dirty="0"/>
              <a:t> </a:t>
            </a:r>
            <a:r>
              <a:rPr lang="en-US" altLang="zh-Hans" sz="2000" dirty="0"/>
              <a:t>used</a:t>
            </a:r>
            <a:r>
              <a:rPr lang="zh-Hans" altLang="en-US" sz="2000" dirty="0"/>
              <a:t> </a:t>
            </a:r>
            <a:r>
              <a:rPr lang="en-US" altLang="zh-Hans" sz="2000" dirty="0"/>
              <a:t>in</a:t>
            </a:r>
            <a:r>
              <a:rPr lang="zh-Hans" altLang="en-US" sz="2000" dirty="0"/>
              <a:t> </a:t>
            </a:r>
            <a:r>
              <a:rPr lang="en-US" altLang="zh-Hans" sz="2000" dirty="0"/>
              <a:t>the</a:t>
            </a:r>
            <a:r>
              <a:rPr lang="zh-Hans" altLang="en-US" sz="2000" dirty="0"/>
              <a:t> </a:t>
            </a:r>
            <a:r>
              <a:rPr lang="en-US" altLang="zh-Hans" sz="2000" dirty="0"/>
              <a:t>mapping.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545103" y="6291590"/>
            <a:ext cx="982961" cy="261610"/>
          </a:xfrm>
          <a:prstGeom prst="rect">
            <a:avLst/>
          </a:prstGeom>
        </p:spPr>
        <p:txBody>
          <a:bodyPr vert="horz" wrap="non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Page 6 of 26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DEC1D31-672B-034A-A7F3-ADFD8C92F568}"/>
              </a:ext>
            </a:extLst>
          </p:cNvPr>
          <p:cNvSpPr txBox="1">
            <a:spLocks/>
          </p:cNvSpPr>
          <p:nvPr/>
        </p:nvSpPr>
        <p:spPr>
          <a:xfrm>
            <a:off x="1752599" y="152401"/>
            <a:ext cx="6705599" cy="5333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b="0" i="0" kern="1200">
                <a:solidFill>
                  <a:srgbClr val="AD0000"/>
                </a:solidFill>
                <a:latin typeface="HelveticaNeueLT Std Med Cn"/>
                <a:ea typeface="+mn-ea"/>
                <a:cs typeface="HelveticaNeueLT Std Med Cn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Mapping Automated Pavement Data to Windshield Visual Survey Data: A Statistical Approach</a:t>
            </a:r>
          </a:p>
          <a:p>
            <a:r>
              <a:rPr lang="en-US" sz="1100" i="1" dirty="0"/>
              <a:t>J. Zhang, L. Bai</a:t>
            </a:r>
            <a:r>
              <a:rPr lang="en-US" altLang="zh-Hans" sz="1100" i="1" dirty="0"/>
              <a:t>,</a:t>
            </a:r>
            <a:r>
              <a:rPr lang="zh-Hans" altLang="en-US" sz="1100" i="1" dirty="0"/>
              <a:t> </a:t>
            </a:r>
            <a:r>
              <a:rPr lang="en-US" altLang="zh-Hans" sz="1100" i="1" dirty="0" err="1"/>
              <a:t>Zhihui</a:t>
            </a:r>
            <a:r>
              <a:rPr lang="en-US" altLang="zh-Hans" sz="1100" i="1" dirty="0"/>
              <a:t> Sun, and </a:t>
            </a:r>
            <a:r>
              <a:rPr lang="en-US" altLang="zh-Hans" sz="1100" i="1" dirty="0" err="1"/>
              <a:t>Xuwen</a:t>
            </a:r>
            <a:r>
              <a:rPr lang="en-US" altLang="zh-Hans" sz="1100" i="1" dirty="0"/>
              <a:t> Zhu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1952879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0674A-9DAD-C046-94F6-04A258F08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48" y="939303"/>
            <a:ext cx="7429500" cy="723355"/>
          </a:xfrm>
        </p:spPr>
        <p:txBody>
          <a:bodyPr anchor="ctr"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 data from LCMS to VES using Route</a:t>
            </a:r>
            <a:r>
              <a:rPr lang="zh-Han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and from-to points.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5A7BBDF-2EF6-4A42-A57E-96CE08234E22}"/>
              </a:ext>
            </a:extLst>
          </p:cNvPr>
          <p:cNvSpPr txBox="1">
            <a:spLocks/>
          </p:cNvSpPr>
          <p:nvPr/>
        </p:nvSpPr>
        <p:spPr>
          <a:xfrm>
            <a:off x="1752599" y="152401"/>
            <a:ext cx="6705599" cy="5333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b="0" i="0" kern="1200">
                <a:solidFill>
                  <a:srgbClr val="AD0000"/>
                </a:solidFill>
                <a:latin typeface="HelveticaNeueLT Std Med Cn"/>
                <a:ea typeface="+mn-ea"/>
                <a:cs typeface="HelveticaNeueLT Std Med Cn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Mapping Automated Pavement Data to Windshield Visual Survey Data: A Statistical Approach</a:t>
            </a:r>
          </a:p>
          <a:p>
            <a:r>
              <a:rPr lang="en-US" sz="1100" i="1" dirty="0"/>
              <a:t>J. Zhang, L. Bai</a:t>
            </a:r>
            <a:r>
              <a:rPr lang="en-US" altLang="zh-Hans" sz="1100" i="1" dirty="0"/>
              <a:t>,</a:t>
            </a:r>
            <a:r>
              <a:rPr lang="zh-Hans" altLang="en-US" sz="1100" i="1" dirty="0"/>
              <a:t> </a:t>
            </a:r>
            <a:r>
              <a:rPr lang="en-US" altLang="zh-Hans" sz="1100" i="1" dirty="0" err="1"/>
              <a:t>Zhihui</a:t>
            </a:r>
            <a:r>
              <a:rPr lang="en-US" altLang="zh-Hans" sz="1100" i="1" dirty="0"/>
              <a:t> Sun, and </a:t>
            </a:r>
            <a:r>
              <a:rPr lang="en-US" altLang="zh-Hans" sz="1100" i="1" dirty="0" err="1"/>
              <a:t>Xuwen</a:t>
            </a:r>
            <a:r>
              <a:rPr lang="en-US" altLang="zh-Hans" sz="1100" i="1" dirty="0"/>
              <a:t> Zhu</a:t>
            </a:r>
            <a:endParaRPr lang="en-US" sz="11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E5E996-D14B-9642-ABE1-0D43EC2CF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3962400"/>
            <a:ext cx="8153400" cy="1295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EC032AF-00E4-034A-905C-F54B3E4644CB}"/>
              </a:ext>
            </a:extLst>
          </p:cNvPr>
          <p:cNvGrpSpPr/>
          <p:nvPr/>
        </p:nvGrpSpPr>
        <p:grpSpPr>
          <a:xfrm>
            <a:off x="609599" y="2133600"/>
            <a:ext cx="7848601" cy="880516"/>
            <a:chOff x="609599" y="2133600"/>
            <a:chExt cx="7848601" cy="88051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E07592C-B022-9146-9CA4-4B8A1F6C8D53}"/>
                </a:ext>
              </a:extLst>
            </p:cNvPr>
            <p:cNvGrpSpPr/>
            <p:nvPr/>
          </p:nvGrpSpPr>
          <p:grpSpPr>
            <a:xfrm>
              <a:off x="609599" y="2133600"/>
              <a:ext cx="7848601" cy="880516"/>
              <a:chOff x="761999" y="1909762"/>
              <a:chExt cx="7848601" cy="8805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AFFD527-177A-4F45-8792-7C045DB949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000" y="1909762"/>
                <a:ext cx="7848600" cy="494754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4E23290-46CD-2D43-AF2D-FEB63A58C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1999" y="2514599"/>
                <a:ext cx="7848601" cy="228599"/>
              </a:xfrm>
              <a:prstGeom prst="rect">
                <a:avLst/>
              </a:prstGeom>
            </p:spPr>
          </p:pic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5772FC8F-4265-C242-8A93-1FB25B5DC715}"/>
                  </a:ext>
                </a:extLst>
              </p:cNvPr>
              <p:cNvCxnSpPr/>
              <p:nvPr/>
            </p:nvCxnSpPr>
            <p:spPr>
              <a:xfrm>
                <a:off x="762000" y="2790278"/>
                <a:ext cx="7848600" cy="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6DCE2F4-B8B0-B440-99D6-A85FBCC3E85A}"/>
                </a:ext>
              </a:extLst>
            </p:cNvPr>
            <p:cNvCxnSpPr/>
            <p:nvPr/>
          </p:nvCxnSpPr>
          <p:spPr>
            <a:xfrm>
              <a:off x="609599" y="2628354"/>
              <a:ext cx="7848600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35BE188-5DB6-534E-B894-4741872B9ED3}"/>
              </a:ext>
            </a:extLst>
          </p:cNvPr>
          <p:cNvSpPr txBox="1"/>
          <p:nvPr/>
        </p:nvSpPr>
        <p:spPr>
          <a:xfrm>
            <a:off x="3867148" y="1587867"/>
            <a:ext cx="914400" cy="430887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Hans" sz="2200" dirty="0">
                <a:solidFill>
                  <a:srgbClr val="AD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D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2F6868-CBF7-E742-B8CB-9E147D9D27D7}"/>
              </a:ext>
            </a:extLst>
          </p:cNvPr>
          <p:cNvSpPr txBox="1"/>
          <p:nvPr/>
        </p:nvSpPr>
        <p:spPr>
          <a:xfrm>
            <a:off x="3771897" y="3594514"/>
            <a:ext cx="1104901" cy="430887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ans" sz="2200" b="0" i="0" u="none" strike="noStrike" kern="1200" cap="none" spc="0" normalizeH="0" baseline="0" noProof="0" dirty="0">
                <a:ln>
                  <a:noFill/>
                </a:ln>
                <a:solidFill>
                  <a:srgbClr val="AD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LCMS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D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B53671-9599-BB40-AA2E-A22779EC7B40}"/>
              </a:ext>
            </a:extLst>
          </p:cNvPr>
          <p:cNvCxnSpPr>
            <a:cxnSpLocks/>
          </p:cNvCxnSpPr>
          <p:nvPr/>
        </p:nvCxnSpPr>
        <p:spPr>
          <a:xfrm flipH="1" flipV="1">
            <a:off x="3505200" y="3001665"/>
            <a:ext cx="361948" cy="960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0F991C9-9FFA-9646-8D01-0248BE09EEFB}"/>
              </a:ext>
            </a:extLst>
          </p:cNvPr>
          <p:cNvCxnSpPr>
            <a:cxnSpLocks/>
          </p:cNvCxnSpPr>
          <p:nvPr/>
        </p:nvCxnSpPr>
        <p:spPr>
          <a:xfrm flipH="1" flipV="1">
            <a:off x="4133845" y="2904033"/>
            <a:ext cx="3186115" cy="1143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020071B-69EF-5549-9977-49D6A4099F84}"/>
              </a:ext>
            </a:extLst>
          </p:cNvPr>
          <p:cNvCxnSpPr>
            <a:cxnSpLocks/>
          </p:cNvCxnSpPr>
          <p:nvPr/>
        </p:nvCxnSpPr>
        <p:spPr>
          <a:xfrm flipH="1" flipV="1">
            <a:off x="3505200" y="2996240"/>
            <a:ext cx="2686048" cy="10947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161970-292D-8C42-8BBB-B584D7FC7F92}"/>
              </a:ext>
            </a:extLst>
          </p:cNvPr>
          <p:cNvCxnSpPr>
            <a:cxnSpLocks/>
          </p:cNvCxnSpPr>
          <p:nvPr/>
        </p:nvCxnSpPr>
        <p:spPr>
          <a:xfrm flipH="1" flipV="1">
            <a:off x="3505200" y="2979487"/>
            <a:ext cx="1781172" cy="1068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Left Brace 27">
            <a:extLst>
              <a:ext uri="{FF2B5EF4-FFF2-40B4-BE49-F238E27FC236}">
                <a16:creationId xmlns:a16="http://schemas.microsoft.com/office/drawing/2014/main" id="{20C3320A-1E89-354E-8C11-21DB9A9EF8CB}"/>
              </a:ext>
            </a:extLst>
          </p:cNvPr>
          <p:cNvSpPr/>
          <p:nvPr/>
        </p:nvSpPr>
        <p:spPr>
          <a:xfrm>
            <a:off x="581024" y="4495800"/>
            <a:ext cx="152399" cy="65200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0A4C1D89-A52D-1E45-B3C5-6A131AECC504}"/>
              </a:ext>
            </a:extLst>
          </p:cNvPr>
          <p:cNvCxnSpPr>
            <a:cxnSpLocks/>
            <a:stCxn id="28" idx="1"/>
            <a:endCxn id="6" idx="1"/>
          </p:cNvCxnSpPr>
          <p:nvPr/>
        </p:nvCxnSpPr>
        <p:spPr>
          <a:xfrm rot="10800000" flipH="1">
            <a:off x="581023" y="2852737"/>
            <a:ext cx="28575" cy="1969064"/>
          </a:xfrm>
          <a:prstGeom prst="curvedConnector3">
            <a:avLst>
              <a:gd name="adj1" fmla="val -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337764"/>
      </p:ext>
    </p:extLst>
  </p:cSld>
  <p:clrMapOvr>
    <a:masterClrMapping/>
  </p:clrMapOvr>
</p:sld>
</file>

<file path=ppt/theme/theme1.xml><?xml version="1.0" encoding="utf-8"?>
<a:theme xmlns:a="http://schemas.openxmlformats.org/drawingml/2006/main" name="UofL PowerPoint Template 4x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anchor="b">
        <a:normAutofit/>
      </a:bodyPr>
      <a:lstStyle>
        <a:defPPr marL="0" marR="0" indent="0" algn="ctr" defTabSz="4572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kern="1200" cap="none" spc="0" normalizeH="0" baseline="0" noProof="0" dirty="0" smtClean="0">
            <a:ln>
              <a:noFill/>
            </a:ln>
            <a:solidFill>
              <a:schemeClr val="bg1"/>
            </a:solidFill>
            <a:effectLst/>
            <a:uLnTx/>
            <a:uFillTx/>
            <a:latin typeface="Helvetica Neue Bold Condensed"/>
            <a:ea typeface="+mj-ea"/>
            <a:cs typeface="Helvetica Neue Bold Condensed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Whit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anchor="b"/>
      <a:lstStyle>
        <a:defPPr marL="0" marR="0" indent="0" algn="l" defTabSz="4572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kern="1200" cap="none" spc="0" normalizeH="0" baseline="0" noProof="0" dirty="0" smtClean="0">
            <a:ln>
              <a:noFill/>
            </a:ln>
            <a:solidFill>
              <a:srgbClr val="AD0000"/>
            </a:solidFill>
            <a:effectLst/>
            <a:uLnTx/>
            <a:uFillTx/>
            <a:latin typeface="Helvetica Neue Bold Condensed"/>
            <a:ea typeface="+mj-ea"/>
            <a:cs typeface="Helvetica Neue Bold Condensed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Blac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Photo Ti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Photo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UofL PowerPoint Template 4x3</Template>
  <TotalTime>16706</TotalTime>
  <Words>2436</Words>
  <Application>Microsoft Macintosh PowerPoint</Application>
  <PresentationFormat>On-screen Show (4:3)</PresentationFormat>
  <Paragraphs>465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26</vt:i4>
      </vt:variant>
    </vt:vector>
  </HeadingPairs>
  <TitlesOfParts>
    <vt:vector size="42" baseType="lpstr">
      <vt:lpstr>.AppleSystemUIFont</vt:lpstr>
      <vt:lpstr>HelveticaNeueLT Std</vt:lpstr>
      <vt:lpstr>HelveticaNeueLT Std Med Cn</vt:lpstr>
      <vt:lpstr>宋体</vt:lpstr>
      <vt:lpstr>Arial</vt:lpstr>
      <vt:lpstr>Baskerville Old Face</vt:lpstr>
      <vt:lpstr>Calibri</vt:lpstr>
      <vt:lpstr>Cambria Math</vt:lpstr>
      <vt:lpstr>Helvetica Neue</vt:lpstr>
      <vt:lpstr>Helvetica Neue Bold Condensed</vt:lpstr>
      <vt:lpstr>Times New Roman</vt:lpstr>
      <vt:lpstr>UofL PowerPoint Template 4x3</vt:lpstr>
      <vt:lpstr>White Theme</vt:lpstr>
      <vt:lpstr>Black Theme</vt:lpstr>
      <vt:lpstr>Photo Title</vt:lpstr>
      <vt:lpstr>Photo Theme</vt:lpstr>
      <vt:lpstr>PowerPoint Presentation</vt:lpstr>
      <vt:lpstr>Outline</vt:lpstr>
      <vt:lpstr>Introduction</vt:lpstr>
      <vt:lpstr>Introduction</vt:lpstr>
      <vt:lpstr>Related works</vt:lpstr>
      <vt:lpstr>Visual Evaluation System DATA</vt:lpstr>
      <vt:lpstr>Laser Crack Measurement System Data</vt:lpstr>
      <vt:lpstr>Data Identification and Data Preprocessing</vt:lpstr>
      <vt:lpstr>Mapping data from LCMS to VES using Route ID and from-to points. </vt:lpstr>
      <vt:lpstr>Data Quality Check</vt:lpstr>
      <vt:lpstr>Outliers Identification in LCMS</vt:lpstr>
      <vt:lpstr>Example: Inaccuracy caused by DMI</vt:lpstr>
      <vt:lpstr>Example: Inaccuracy caused by DMI</vt:lpstr>
      <vt:lpstr>Inconsistency rating between VES and LCMS</vt:lpstr>
      <vt:lpstr>Inconsistency rating between VES and LCMS</vt:lpstr>
      <vt:lpstr>Number of available data</vt:lpstr>
      <vt:lpstr>The ensemble Learning Approach:</vt:lpstr>
      <vt:lpstr>Decision tree example</vt:lpstr>
      <vt:lpstr>Ensemble model with decision tree</vt:lpstr>
      <vt:lpstr>Data rotation</vt:lpstr>
      <vt:lpstr>Data rotation</vt:lpstr>
      <vt:lpstr>Result: WPC_EXT</vt:lpstr>
      <vt:lpstr>Result: WPC_SEV</vt:lpstr>
      <vt:lpstr>Summary</vt:lpstr>
      <vt:lpstr>Future research</vt:lpstr>
      <vt:lpstr>Thank you!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Prajwal</dc:creator>
  <cp:lastModifiedBy>Jie Zhang</cp:lastModifiedBy>
  <cp:revision>353</cp:revision>
  <cp:lastPrinted>2013-05-18T15:08:56Z</cp:lastPrinted>
  <dcterms:created xsi:type="dcterms:W3CDTF">2012-10-12T04:44:52Z</dcterms:created>
  <dcterms:modified xsi:type="dcterms:W3CDTF">2018-04-12T21:12:42Z</dcterms:modified>
</cp:coreProperties>
</file>